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10" r:id="rId3"/>
    <p:sldId id="311" r:id="rId4"/>
    <p:sldId id="257" r:id="rId5"/>
    <p:sldId id="312" r:id="rId6"/>
    <p:sldId id="314" r:id="rId7"/>
    <p:sldId id="258" r:id="rId8"/>
    <p:sldId id="260" r:id="rId9"/>
    <p:sldId id="261" r:id="rId10"/>
    <p:sldId id="313" r:id="rId11"/>
    <p:sldId id="262" r:id="rId12"/>
    <p:sldId id="315" r:id="rId13"/>
    <p:sldId id="263" r:id="rId14"/>
    <p:sldId id="264" r:id="rId15"/>
    <p:sldId id="265" r:id="rId16"/>
    <p:sldId id="266" r:id="rId17"/>
    <p:sldId id="275" r:id="rId18"/>
    <p:sldId id="316" r:id="rId19"/>
    <p:sldId id="317" r:id="rId20"/>
    <p:sldId id="318" r:id="rId21"/>
    <p:sldId id="319" r:id="rId22"/>
  </p:sldIdLst>
  <p:sldSz cx="9144000" cy="5143500" type="screen16x9"/>
  <p:notesSz cx="7099300" cy="10234613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40" d="100"/>
          <a:sy n="140" d="100"/>
        </p:scale>
        <p:origin x="-792" y="-150"/>
      </p:cViewPr>
      <p:guideLst>
        <p:guide orient="horz" pos="826"/>
        <p:guide orient="horz" pos="2414"/>
        <p:guide orient="horz" pos="1620"/>
        <p:guide orient="horz" pos="2159"/>
        <p:guide orient="horz" pos="1081"/>
        <p:guide pos="1916"/>
        <p:guide pos="1463"/>
        <p:guide pos="4297"/>
        <p:guide pos="288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D7AC06E-65D4-4CC2-B345-9F25CE0DBBC4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719D0C-A623-4134-ACE2-8871D95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9D0C-A623-4134-ACE2-8871D95CA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6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>
                <a:solidFill>
                  <a:schemeClr val="tx2"/>
                </a:solidFill>
              </a:rPr>
              <a:t>Discovered by Hamilton in 1843 while out walking  and carved onto Brougham Bridge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9D0C-A623-4134-ACE2-8871D95CA7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4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9D0C-A623-4134-ACE2-8871D95CA7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6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8229600" cy="65314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26570"/>
            <a:ext cx="457201" cy="4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528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L1 S</a:t>
            </a:r>
            <a:fld id="{1587A628-B517-4FCF-B705-E1D0C77740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8" indent="0">
              <a:buNone/>
              <a:defRPr sz="2000"/>
            </a:lvl6pPr>
            <a:lvl7pPr marL="2742837" indent="0">
              <a:buNone/>
              <a:defRPr sz="2000"/>
            </a:lvl7pPr>
            <a:lvl8pPr marL="3199978" indent="0">
              <a:buNone/>
              <a:defRPr sz="2000"/>
            </a:lvl8pPr>
            <a:lvl9pPr marL="36571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3"/>
          </a:xfrm>
          <a:prstGeom prst="rect">
            <a:avLst/>
          </a:prstGeom>
        </p:spPr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1" y="476894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87A628-B517-4FCF-B705-E1D0C77740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3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5.xml"/><Relationship Id="rId7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7.xml"/><Relationship Id="rId10" Type="http://schemas.openxmlformats.org/officeDocument/2006/relationships/image" Target="../media/image24.png"/><Relationship Id="rId4" Type="http://schemas.openxmlformats.org/officeDocument/2006/relationships/tags" Target="../tags/tag16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0.xml"/><Relationship Id="rId7" Type="http://schemas.openxmlformats.org/officeDocument/2006/relationships/image" Target="../media/image2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3.xml"/><Relationship Id="rId7" Type="http://schemas.openxmlformats.org/officeDocument/2006/relationships/image" Target="../media/image3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4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33.xml"/><Relationship Id="rId10" Type="http://schemas.openxmlformats.org/officeDocument/2006/relationships/image" Target="../media/image41.png"/><Relationship Id="rId4" Type="http://schemas.openxmlformats.org/officeDocument/2006/relationships/tags" Target="../tags/tag32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5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3.xml"/><Relationship Id="rId7" Type="http://schemas.openxmlformats.org/officeDocument/2006/relationships/image" Target="../media/image5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tags" Target="../tags/tag45.xml"/><Relationship Id="rId10" Type="http://schemas.openxmlformats.org/officeDocument/2006/relationships/image" Target="../media/image54.png"/><Relationship Id="rId4" Type="http://schemas.openxmlformats.org/officeDocument/2006/relationships/tags" Target="../tags/tag44.xml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225" y="1716321"/>
            <a:ext cx="6467256" cy="720414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Geometric Algebra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" y="2104724"/>
            <a:ext cx="2096725" cy="77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591780" y="2392064"/>
            <a:ext cx="621069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717" y="3860634"/>
            <a:ext cx="18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Dr Chris Doran</a:t>
            </a:r>
          </a:p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ARM Research</a:t>
            </a:r>
          </a:p>
        </p:txBody>
      </p:sp>
      <p:pic>
        <p:nvPicPr>
          <p:cNvPr id="8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-14263" y="1699680"/>
            <a:ext cx="1343885" cy="1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935" y="2498297"/>
            <a:ext cx="4815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 smtClean="0"/>
              <a:t>1. Geometric Algebra in 2 Dimensions</a:t>
            </a:r>
          </a:p>
        </p:txBody>
      </p:sp>
    </p:spTree>
    <p:extLst>
      <p:ext uri="{BB962C8B-B14F-4D97-AF65-F5344CB8AC3E}">
        <p14:creationId xmlns:p14="http://schemas.microsoft.com/office/powerpoint/2010/main" val="3071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841780"/>
            <a:ext cx="9144000" cy="11701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Quaternion properties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50" y="1086585"/>
            <a:ext cx="3171825" cy="354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09750"/>
            <a:ext cx="3274695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2070" y="1806665"/>
            <a:ext cx="1620180" cy="615553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Generators anti-commute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176846" y="1896680"/>
            <a:ext cx="2025224" cy="2177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4301970" y="2114442"/>
            <a:ext cx="900100" cy="2322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3004175"/>
            <a:ext cx="5511165" cy="287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1" y="3561860"/>
            <a:ext cx="1493520" cy="27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4146925"/>
            <a:ext cx="6993255" cy="2876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761910" y="4604233"/>
            <a:ext cx="1980220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The cross </a:t>
            </a:r>
            <a:r>
              <a:rPr lang="en-GB" sz="2000" dirty="0" smtClean="0">
                <a:solidFill>
                  <a:schemeClr val="bg1"/>
                </a:solidFill>
              </a:rPr>
              <a:t>product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Grassmann algebra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3" t="15901" r="13497" b="30795"/>
          <a:stretch/>
        </p:blipFill>
        <p:spPr bwMode="auto">
          <a:xfrm>
            <a:off x="7643199" y="1"/>
            <a:ext cx="1500801" cy="131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6080" y="1544320"/>
            <a:ext cx="3850640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German schoolteacher (1809-1877) who struggled for recognition in his own lifetime.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Published the </a:t>
            </a:r>
            <a:r>
              <a:rPr lang="en-GB" sz="2400" i="1" dirty="0" err="1">
                <a:solidFill>
                  <a:schemeClr val="bg1"/>
                </a:solidFill>
              </a:rPr>
              <a:t>Lineale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i="1" dirty="0" err="1">
                <a:solidFill>
                  <a:schemeClr val="bg1"/>
                </a:solidFill>
              </a:rPr>
              <a:t>Ausdehnungslehre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in </a:t>
            </a:r>
            <a:r>
              <a:rPr lang="en-GB" sz="2400" dirty="0" smtClean="0">
                <a:solidFill>
                  <a:schemeClr val="bg1"/>
                </a:solidFill>
              </a:rPr>
              <a:t>1844.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Introduced a new, outer product that is </a:t>
            </a:r>
            <a:r>
              <a:rPr lang="en-GB" sz="2400" i="1" dirty="0" smtClean="0">
                <a:solidFill>
                  <a:schemeClr val="bg1"/>
                </a:solidFill>
              </a:rPr>
              <a:t>antisymmetric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baseline="30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571750"/>
            <a:ext cx="4572000" cy="1260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860039"/>
            <a:ext cx="2057400" cy="683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85" y="4043680"/>
            <a:ext cx="4126230" cy="754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72" y="1828800"/>
            <a:ext cx="3259455" cy="2266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Properties of the outer product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716088"/>
            <a:ext cx="304165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6516" y="1986685"/>
            <a:ext cx="25652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result of the outer product is a new object: a BIVECTOR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err="1" smtClean="0">
                <a:solidFill>
                  <a:schemeClr val="bg1"/>
                </a:solidFill>
              </a:rPr>
              <a:t>Bivectors</a:t>
            </a:r>
            <a:r>
              <a:rPr lang="en-GB" sz="2000" dirty="0" smtClean="0">
                <a:solidFill>
                  <a:schemeClr val="bg1"/>
                </a:solidFill>
              </a:rPr>
              <a:t> form a linear space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We can visualise bivector addition in 3D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0" y="4596975"/>
            <a:ext cx="3156585" cy="272415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014736" y="1266605"/>
            <a:ext cx="4472699" cy="2710099"/>
            <a:chOff x="3711388" y="1307468"/>
            <a:chExt cx="4472699" cy="2710099"/>
          </a:xfrm>
        </p:grpSpPr>
        <p:sp>
          <p:nvSpPr>
            <p:cNvPr id="87" name="Freeform 86"/>
            <p:cNvSpPr/>
            <p:nvPr/>
          </p:nvSpPr>
          <p:spPr>
            <a:xfrm>
              <a:off x="5159533" y="1311605"/>
              <a:ext cx="3024554" cy="2693550"/>
            </a:xfrm>
            <a:custGeom>
              <a:avLst/>
              <a:gdLst>
                <a:gd name="connsiteX0" fmla="*/ 132402 w 3024554"/>
                <a:gd name="connsiteY0" fmla="*/ 1042665 h 2693550"/>
                <a:gd name="connsiteX1" fmla="*/ 3024554 w 3024554"/>
                <a:gd name="connsiteY1" fmla="*/ 2693550 h 2693550"/>
                <a:gd name="connsiteX2" fmla="*/ 2892152 w 3024554"/>
                <a:gd name="connsiteY2" fmla="*/ 1708811 h 2693550"/>
                <a:gd name="connsiteX3" fmla="*/ 0 w 3024554"/>
                <a:gd name="connsiteY3" fmla="*/ 0 h 2693550"/>
                <a:gd name="connsiteX4" fmla="*/ 132402 w 3024554"/>
                <a:gd name="connsiteY4" fmla="*/ 1042665 h 269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554" h="2693550">
                  <a:moveTo>
                    <a:pt x="132402" y="1042665"/>
                  </a:moveTo>
                  <a:lnTo>
                    <a:pt x="3024554" y="2693550"/>
                  </a:lnTo>
                  <a:lnTo>
                    <a:pt x="2892152" y="1708811"/>
                  </a:lnTo>
                  <a:lnTo>
                    <a:pt x="0" y="0"/>
                  </a:lnTo>
                  <a:lnTo>
                    <a:pt x="132402" y="1042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711388" y="1307468"/>
              <a:ext cx="1576409" cy="2710099"/>
            </a:xfrm>
            <a:custGeom>
              <a:avLst/>
              <a:gdLst>
                <a:gd name="connsiteX0" fmla="*/ 0 w 1576409"/>
                <a:gd name="connsiteY0" fmla="*/ 1700536 h 2710099"/>
                <a:gd name="connsiteX1" fmla="*/ 140677 w 1576409"/>
                <a:gd name="connsiteY1" fmla="*/ 2710099 h 2710099"/>
                <a:gd name="connsiteX2" fmla="*/ 1576409 w 1576409"/>
                <a:gd name="connsiteY2" fmla="*/ 1042664 h 2710099"/>
                <a:gd name="connsiteX3" fmla="*/ 1448145 w 1576409"/>
                <a:gd name="connsiteY3" fmla="*/ 0 h 2710099"/>
                <a:gd name="connsiteX4" fmla="*/ 0 w 1576409"/>
                <a:gd name="connsiteY4" fmla="*/ 1700536 h 271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409" h="2710099">
                  <a:moveTo>
                    <a:pt x="0" y="1700536"/>
                  </a:moveTo>
                  <a:lnTo>
                    <a:pt x="140677" y="2710099"/>
                  </a:lnTo>
                  <a:lnTo>
                    <a:pt x="1576409" y="1042664"/>
                  </a:lnTo>
                  <a:lnTo>
                    <a:pt x="1448145" y="0"/>
                  </a:lnTo>
                  <a:lnTo>
                    <a:pt x="0" y="17005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713698" y="3023691"/>
              <a:ext cx="4454194" cy="987327"/>
            </a:xfrm>
            <a:custGeom>
              <a:avLst/>
              <a:gdLst>
                <a:gd name="connsiteX0" fmla="*/ 0 w 4454194"/>
                <a:gd name="connsiteY0" fmla="*/ 5610 h 987327"/>
                <a:gd name="connsiteX1" fmla="*/ 145855 w 4454194"/>
                <a:gd name="connsiteY1" fmla="*/ 987327 h 987327"/>
                <a:gd name="connsiteX2" fmla="*/ 4454194 w 4454194"/>
                <a:gd name="connsiteY2" fmla="*/ 976108 h 987327"/>
                <a:gd name="connsiteX3" fmla="*/ 4325168 w 4454194"/>
                <a:gd name="connsiteY3" fmla="*/ 0 h 987327"/>
                <a:gd name="connsiteX4" fmla="*/ 0 w 4454194"/>
                <a:gd name="connsiteY4" fmla="*/ 5610 h 98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194" h="987327">
                  <a:moveTo>
                    <a:pt x="0" y="5610"/>
                  </a:moveTo>
                  <a:lnTo>
                    <a:pt x="145855" y="987327"/>
                  </a:lnTo>
                  <a:lnTo>
                    <a:pt x="4454194" y="976108"/>
                  </a:lnTo>
                  <a:lnTo>
                    <a:pt x="4325168" y="0"/>
                  </a:lnTo>
                  <a:lnTo>
                    <a:pt x="0" y="56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3851920" y="4011910"/>
              <a:ext cx="4320480" cy="0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716905" y="3021800"/>
              <a:ext cx="135015" cy="990110"/>
            </a:xfrm>
            <a:prstGeom prst="line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8037385" y="3021800"/>
              <a:ext cx="135015" cy="990110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716905" y="3021800"/>
              <a:ext cx="4320480" cy="0"/>
            </a:xfrm>
            <a:prstGeom prst="line">
              <a:avLst/>
            </a:prstGeom>
            <a:ln w="19050"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157065" y="1311610"/>
              <a:ext cx="135015" cy="1035115"/>
            </a:xfrm>
            <a:prstGeom prst="line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851920" y="2346725"/>
              <a:ext cx="1440160" cy="1665185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0"/>
            </p:cNvCxnSpPr>
            <p:nvPr/>
          </p:nvCxnSpPr>
          <p:spPr>
            <a:xfrm flipV="1">
              <a:off x="3713698" y="1311610"/>
              <a:ext cx="1443367" cy="1717691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>
              <a:off x="3724918" y="2350513"/>
              <a:ext cx="1548309" cy="1654896"/>
            </a:xfrm>
            <a:custGeom>
              <a:avLst/>
              <a:gdLst>
                <a:gd name="connsiteX0" fmla="*/ 0 w 1548309"/>
                <a:gd name="connsiteY0" fmla="*/ 673178 h 1654896"/>
                <a:gd name="connsiteX1" fmla="*/ 140245 w 1548309"/>
                <a:gd name="connsiteY1" fmla="*/ 1654896 h 1654896"/>
                <a:gd name="connsiteX2" fmla="*/ 1548309 w 1548309"/>
                <a:gd name="connsiteY2" fmla="*/ 0 h 165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8309" h="1654896">
                  <a:moveTo>
                    <a:pt x="0" y="673178"/>
                  </a:moveTo>
                  <a:lnTo>
                    <a:pt x="140245" y="1654896"/>
                  </a:lnTo>
                  <a:lnTo>
                    <a:pt x="1548309" y="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Connector 81"/>
            <p:cNvCxnSpPr>
              <a:stCxn id="80" idx="2"/>
              <a:endCxn id="76" idx="2"/>
            </p:cNvCxnSpPr>
            <p:nvPr/>
          </p:nvCxnSpPr>
          <p:spPr>
            <a:xfrm>
              <a:off x="5287797" y="2350132"/>
              <a:ext cx="2880095" cy="1649667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0" idx="3"/>
              <a:endCxn id="76" idx="3"/>
            </p:cNvCxnSpPr>
            <p:nvPr/>
          </p:nvCxnSpPr>
          <p:spPr>
            <a:xfrm>
              <a:off x="5159533" y="1307468"/>
              <a:ext cx="2879333" cy="171622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707015" y="3021800"/>
              <a:ext cx="1755195" cy="0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Arc 92"/>
          <p:cNvSpPr/>
          <p:nvPr/>
        </p:nvSpPr>
        <p:spPr>
          <a:xfrm rot="10800000">
            <a:off x="5292081" y="3228962"/>
            <a:ext cx="557922" cy="557922"/>
          </a:xfrm>
          <a:prstGeom prst="arc">
            <a:avLst>
              <a:gd name="adj1" fmla="val 10847744"/>
              <a:gd name="adj2" fmla="val 5457283"/>
            </a:avLst>
          </a:prstGeom>
          <a:ln w="19050">
            <a:solidFill>
              <a:schemeClr val="bg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3840233" y="3323257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95" name="Picture 9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19" y="2404985"/>
            <a:ext cx="561975" cy="219075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526995" y="3102518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28673" y="3921900"/>
            <a:ext cx="14436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endParaRPr lang="en-GB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48565" y="3102518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63374" y="1603638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00" name="Picture 9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5" y="2215374"/>
            <a:ext cx="542925" cy="18097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32" y="3228602"/>
            <a:ext cx="1280160" cy="272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28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Geometric algebra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5"/>
            <a:ext cx="9144000" cy="1260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7657044" y="0"/>
            <a:ext cx="149579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31" y="1799827"/>
            <a:ext cx="2707481" cy="283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120" y="3169920"/>
            <a:ext cx="22555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W.K. Clifford  (1845 – 1879) introduced the </a:t>
            </a:r>
            <a:r>
              <a:rPr lang="en-GB" sz="2000" i="1" dirty="0" smtClean="0">
                <a:solidFill>
                  <a:schemeClr val="tx2"/>
                </a:solidFill>
              </a:rPr>
              <a:t>geometric </a:t>
            </a:r>
            <a:r>
              <a:rPr lang="en-GB" sz="2000" dirty="0" smtClean="0">
                <a:solidFill>
                  <a:schemeClr val="tx2"/>
                </a:solidFill>
              </a:rPr>
              <a:t>product of two vectors.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3600" y="3169920"/>
            <a:ext cx="22453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The product of two vectors is the sum of a </a:t>
            </a:r>
            <a:r>
              <a:rPr lang="en-GB" sz="2000" i="1" dirty="0" smtClean="0">
                <a:solidFill>
                  <a:schemeClr val="tx2"/>
                </a:solidFill>
              </a:rPr>
              <a:t>scalar</a:t>
            </a:r>
            <a:r>
              <a:rPr lang="en-GB" sz="2000" dirty="0" smtClean="0">
                <a:solidFill>
                  <a:schemeClr val="tx2"/>
                </a:solidFill>
              </a:rPr>
              <a:t> and a </a:t>
            </a:r>
            <a:r>
              <a:rPr lang="en-GB" sz="2000" i="1" dirty="0" smtClean="0">
                <a:solidFill>
                  <a:schemeClr val="tx2"/>
                </a:solidFill>
              </a:rPr>
              <a:t>bivector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0481" y="3169920"/>
            <a:ext cx="22148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Think of the sum as like the real and imaginary parts of a complex number.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geometric product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81524" y="2571750"/>
            <a:ext cx="4562475" cy="1260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170" y="1605280"/>
            <a:ext cx="41617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The geometric product is associative and distributive.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02" y="1539676"/>
            <a:ext cx="2684145" cy="746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170" y="2856297"/>
            <a:ext cx="39658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The square of any vector is a scalar. This makes the product invertible.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63" y="2920245"/>
            <a:ext cx="3922395" cy="346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170" y="3966090"/>
            <a:ext cx="38874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smtClean="0">
                <a:solidFill>
                  <a:schemeClr val="accent4"/>
                </a:solidFill>
              </a:rPr>
              <a:t>Define</a:t>
            </a:r>
            <a:r>
              <a:rPr lang="en-GB" sz="2000" dirty="0" smtClean="0">
                <a:solidFill>
                  <a:schemeClr val="accent4"/>
                </a:solidFill>
              </a:rPr>
              <a:t> the inner (scalar) and outer products in terms of the geometric product.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16" y="3966090"/>
            <a:ext cx="2367915" cy="9124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3075" y="599440"/>
            <a:ext cx="817245" cy="711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5645149" cy="653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Two dimensions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23075" y="279917"/>
            <a:ext cx="0" cy="10313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23075" y="1311275"/>
            <a:ext cx="114236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553200" y="691197"/>
            <a:ext cx="914400" cy="914400"/>
          </a:xfrm>
          <a:prstGeom prst="arc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60" y="1214120"/>
            <a:ext cx="238125" cy="194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27" y="405130"/>
            <a:ext cx="257175" cy="1943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21117" y="1513405"/>
            <a:ext cx="354583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2D sufficient to understand basic results. Construct an orthonormal basis.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32" y="1618317"/>
            <a:ext cx="2305050" cy="7353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0241" y="2915920"/>
            <a:ext cx="31869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Parallel vectors commute.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241" y="4056915"/>
            <a:ext cx="29489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Orthogonal vectors </a:t>
            </a:r>
            <a:r>
              <a:rPr lang="en-GB" sz="2000" dirty="0" err="1" smtClean="0">
                <a:solidFill>
                  <a:schemeClr val="bg1"/>
                </a:solidFill>
              </a:rPr>
              <a:t>anticommute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2571750"/>
            <a:ext cx="4572000" cy="1260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0" y="2865755"/>
            <a:ext cx="2787015" cy="6515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82" y="4052688"/>
            <a:ext cx="3105150" cy="6991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5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bivector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57" y="1716088"/>
            <a:ext cx="3206115" cy="2186940"/>
          </a:xfrm>
        </p:spPr>
      </p:pic>
      <p:sp>
        <p:nvSpPr>
          <p:cNvPr id="5" name="Rectangle 4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81" y="1622988"/>
            <a:ext cx="402328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unit bivector has negative square.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Follows purely form the axioms of geometric algebra.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We have not said anything about complex numbers, or solving polynomial equations.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We have invented complex numbers!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31690"/>
            <a:ext cx="693077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Complex numbers arise naturally in the geometric algebra of the plane.</a:t>
            </a:r>
          </a:p>
          <a:p>
            <a:pPr algn="ctr"/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Products in 2D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6525" y="1311610"/>
            <a:ext cx="50836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/>
              <a:t>Call the highest grade element the </a:t>
            </a:r>
            <a:r>
              <a:rPr lang="en-GB" sz="2000" dirty="0" err="1" smtClean="0"/>
              <a:t>pseudoscalar</a:t>
            </a:r>
            <a:r>
              <a:rPr lang="en-GB" sz="2000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10" y="1364117"/>
            <a:ext cx="1076325" cy="2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0" y="1896675"/>
            <a:ext cx="4444365" cy="744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7125" y="2031690"/>
            <a:ext cx="2880320" cy="6155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 90 degree rotation clockwise (negative sense)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707015" y="2339467"/>
            <a:ext cx="990110" cy="1422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5202070" y="2076695"/>
            <a:ext cx="495055" cy="2627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90" y="3066805"/>
            <a:ext cx="2756535" cy="7448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97125" y="3131455"/>
            <a:ext cx="2880320" cy="6155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 90 degree rotation anti-clockwise (positive sense)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5157065" y="3439232"/>
            <a:ext cx="540060" cy="2126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 flipV="1">
            <a:off x="4977045" y="3246825"/>
            <a:ext cx="720080" cy="1924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06615" y="4326945"/>
            <a:ext cx="657073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Rotating through 90⁰ twice is </a:t>
            </a:r>
            <a:r>
              <a:rPr lang="en-GB" sz="2000" dirty="0">
                <a:solidFill>
                  <a:schemeClr val="tx2"/>
                </a:solidFill>
              </a:rPr>
              <a:t>a 180 </a:t>
            </a:r>
            <a:r>
              <a:rPr lang="en-GB" sz="2000" dirty="0" smtClean="0">
                <a:solidFill>
                  <a:schemeClr val="tx2"/>
                </a:solidFill>
              </a:rPr>
              <a:t>⁰ rotation. Equivalent to multiplication by -1 in 2D.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4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Complex numbers and vectors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77245" y="1941680"/>
            <a:ext cx="175519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227295" y="816555"/>
            <a:ext cx="0" cy="14851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27295" y="1176595"/>
            <a:ext cx="675075" cy="7650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02370" y="1176595"/>
            <a:ext cx="0" cy="765085"/>
          </a:xfrm>
          <a:prstGeom prst="line">
            <a:avLst/>
          </a:prstGeom>
          <a:ln w="1905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27295" y="1221600"/>
            <a:ext cx="675076" cy="0"/>
          </a:xfrm>
          <a:prstGeom prst="line">
            <a:avLst/>
          </a:prstGeom>
          <a:ln w="1905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7365" y="1851670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7275" y="1036934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7375" y="991929"/>
            <a:ext cx="315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243318"/>
            <a:ext cx="2969895" cy="2724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1" y="1678908"/>
            <a:ext cx="551407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Want to map between complex numbers and vectors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2165035"/>
            <a:ext cx="1817370" cy="2266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1" y="2579008"/>
            <a:ext cx="27406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Answer is straightforward: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3111810"/>
            <a:ext cx="3832860" cy="2724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1" y="4101919"/>
            <a:ext cx="727500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real axis transforms between vectors and even elements in 2D GA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This only works is 2D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38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870" y="1311274"/>
            <a:ext cx="4590870" cy="3832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72000" y="1304810"/>
            <a:ext cx="4572000" cy="3832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Introduction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510" y="1401620"/>
            <a:ext cx="418546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Present GA as a new mathematical technique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Introduce techniques </a:t>
            </a:r>
            <a:r>
              <a:rPr lang="en-GB" sz="2000" dirty="0">
                <a:solidFill>
                  <a:schemeClr val="bg1"/>
                </a:solidFill>
              </a:rPr>
              <a:t>through </a:t>
            </a:r>
            <a:r>
              <a:rPr lang="en-GB" sz="2000" dirty="0" smtClean="0">
                <a:solidFill>
                  <a:schemeClr val="bg1"/>
                </a:solidFill>
              </a:rPr>
              <a:t>their applications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Emphasise  </a:t>
            </a:r>
            <a:r>
              <a:rPr lang="en-GB" sz="2000" dirty="0">
                <a:solidFill>
                  <a:schemeClr val="bg1"/>
                </a:solidFill>
              </a:rPr>
              <a:t>the </a:t>
            </a:r>
            <a:r>
              <a:rPr lang="en-GB" sz="2000" dirty="0" smtClean="0">
                <a:solidFill>
                  <a:schemeClr val="bg1"/>
                </a:solidFill>
              </a:rPr>
              <a:t>generality and portability </a:t>
            </a:r>
            <a:r>
              <a:rPr lang="en-GB" sz="2000" dirty="0">
                <a:solidFill>
                  <a:schemeClr val="bg1"/>
                </a:solidFill>
              </a:rPr>
              <a:t>of </a:t>
            </a:r>
            <a:r>
              <a:rPr lang="en-GB" sz="2000" dirty="0" smtClean="0">
                <a:solidFill>
                  <a:schemeClr val="bg1"/>
                </a:solidFill>
              </a:rPr>
              <a:t>GA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</a:t>
            </a:r>
            <a:r>
              <a:rPr lang="en-GB" sz="2000" dirty="0" smtClean="0">
                <a:solidFill>
                  <a:schemeClr val="bg1"/>
                </a:solidFill>
              </a:rPr>
              <a:t>romote </a:t>
            </a:r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 smtClean="0">
                <a:solidFill>
                  <a:schemeClr val="bg1"/>
                </a:solidFill>
              </a:rPr>
              <a:t>cross-disciplinary </a:t>
            </a:r>
            <a:r>
              <a:rPr lang="en-GB" sz="2000" dirty="0">
                <a:solidFill>
                  <a:schemeClr val="bg1"/>
                </a:solidFill>
              </a:rPr>
              <a:t>view of </a:t>
            </a:r>
            <a:r>
              <a:rPr lang="en-GB" sz="2000" dirty="0" smtClean="0">
                <a:solidFill>
                  <a:schemeClr val="bg1"/>
                </a:solidFill>
              </a:rPr>
              <a:t>science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2030" y="1736976"/>
            <a:ext cx="409545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Rotations in arbitrary dimensions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Lorentz transformations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Lie groups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Analytic functions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Unifying Maxwell’s equations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Projective and conformal geometries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r>
              <a:rPr lang="en-GB" sz="2000" dirty="0" smtClean="0"/>
              <a:t>Coding with GA</a:t>
            </a:r>
          </a:p>
          <a:p>
            <a:pPr marL="342900" indent="-342900" defTabSz="5400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9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Rotations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2" y="1176595"/>
            <a:ext cx="34397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Complex numbers are efficient for handling rotations in 2D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266605"/>
            <a:ext cx="1205865" cy="3086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957265" y="1806665"/>
            <a:ext cx="175519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07315" y="681540"/>
            <a:ext cx="0" cy="14851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407315" y="1041580"/>
            <a:ext cx="675075" cy="7650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597225" y="1131590"/>
            <a:ext cx="810090" cy="6750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33" y="778755"/>
            <a:ext cx="573405" cy="308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9" y="1007355"/>
            <a:ext cx="123825" cy="160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91730"/>
            <a:ext cx="4122420" cy="8077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206" y="2526745"/>
            <a:ext cx="14595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In terms of vectors: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70" y="4264315"/>
            <a:ext cx="2444115" cy="2876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26995" y="4101920"/>
            <a:ext cx="441049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First example of how rotations are handled efficiently in GA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07215" y="2733186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NB anti-commutation of </a:t>
            </a:r>
            <a:r>
              <a:rPr lang="en-GB" sz="1600" i="1" dirty="0" smtClean="0">
                <a:solidFill>
                  <a:schemeClr val="tx2"/>
                </a:solidFill>
              </a:rPr>
              <a:t>I</a:t>
            </a:r>
            <a:r>
              <a:rPr lang="en-GB" sz="1600" dirty="0" smtClean="0">
                <a:solidFill>
                  <a:schemeClr val="tx2"/>
                </a:solidFill>
              </a:rPr>
              <a:t> with vectors puts minus sign in exponent. See next lecture.</a:t>
            </a:r>
          </a:p>
        </p:txBody>
      </p:sp>
    </p:spTree>
    <p:extLst>
      <p:ext uri="{BB962C8B-B14F-4D97-AF65-F5344CB8AC3E}">
        <p14:creationId xmlns:p14="http://schemas.microsoft.com/office/powerpoint/2010/main" val="24481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93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7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history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15385" r="17018" b="6250"/>
          <a:stretch/>
        </p:blipFill>
        <p:spPr bwMode="auto">
          <a:xfrm>
            <a:off x="1" y="1313957"/>
            <a:ext cx="3041649" cy="26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3" t="15901" r="13497" b="30795"/>
          <a:stretch/>
        </p:blipFill>
        <p:spPr bwMode="auto">
          <a:xfrm>
            <a:off x="3041650" y="1313957"/>
            <a:ext cx="3060700" cy="26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6102349" y="1313957"/>
            <a:ext cx="3050490" cy="26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775" y="4185919"/>
            <a:ext cx="1812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William Hamilton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0160" y="4185919"/>
            <a:ext cx="22036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Hermann Grassmann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2181" y="4185919"/>
            <a:ext cx="16108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William Clifford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8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Vectors and Vector Spaces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" y="3117760"/>
            <a:ext cx="1704975" cy="2190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1" y="1145334"/>
            <a:ext cx="2700300" cy="1786456"/>
            <a:chOff x="4211960" y="868046"/>
            <a:chExt cx="2700300" cy="178645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211960" y="2346725"/>
              <a:ext cx="184520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211960" y="1176595"/>
              <a:ext cx="922602" cy="117013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34562" y="1176595"/>
              <a:ext cx="177769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989658" y="1176595"/>
              <a:ext cx="922602" cy="117013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211960" y="1176595"/>
              <a:ext cx="2655295" cy="1170130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1453883"/>
              <a:ext cx="31503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4623" y="868046"/>
              <a:ext cx="31503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34318" y="1498888"/>
              <a:ext cx="6628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a+b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77044" y="2346725"/>
              <a:ext cx="31503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0959" y="1646826"/>
              <a:ext cx="31503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4932040" y="1299222"/>
            <a:ext cx="900100" cy="15425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32140" y="1145334"/>
            <a:ext cx="1395155" cy="1538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27295" y="1145334"/>
            <a:ext cx="990110" cy="6308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932040" y="1145334"/>
            <a:ext cx="2295255" cy="1696446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932040" y="1776176"/>
            <a:ext cx="3285365" cy="10656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32140" y="1299222"/>
            <a:ext cx="2385265" cy="476954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57065" y="1839668"/>
            <a:ext cx="3150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4682" y="934481"/>
            <a:ext cx="3150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77345" y="1145333"/>
            <a:ext cx="3150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02170" y="1858928"/>
            <a:ext cx="7671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07215" y="2263973"/>
            <a:ext cx="9931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a+b+c</a:t>
            </a:r>
            <a:endParaRPr lang="en-GB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47275" y="1528457"/>
            <a:ext cx="5175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endParaRPr lang="en-GB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17760"/>
            <a:ext cx="3190875" cy="2724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10" y="3823790"/>
            <a:ext cx="2548890" cy="2724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42" y="4273840"/>
            <a:ext cx="2562225" cy="27813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2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718816"/>
            <a:ext cx="9144000" cy="17085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a vector?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5500" y="2083953"/>
            <a:ext cx="20179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This is not a vector: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70" y="2128840"/>
            <a:ext cx="1605915" cy="262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9074" y="2579008"/>
            <a:ext cx="160441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This is a vector: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21990"/>
            <a:ext cx="2716530" cy="2647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6635" y="3786885"/>
            <a:ext cx="67507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F</a:t>
            </a:r>
            <a:r>
              <a:rPr lang="en-GB" sz="2000" dirty="0" smtClean="0">
                <a:solidFill>
                  <a:schemeClr val="tx2"/>
                </a:solidFill>
              </a:rPr>
              <a:t>or this course a grade-1 tensor and a vector are different.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We will usually focus on active transformations, not passive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39714" y="2814320"/>
            <a:ext cx="2966720" cy="232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33120" y="2814320"/>
            <a:ext cx="2966720" cy="232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127760"/>
            <a:ext cx="9144000" cy="904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1" y="1351915"/>
            <a:ext cx="8686799" cy="5683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do you multiply two vectors together?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6533"/>
            <a:ext cx="457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/>
              <a:t>Inner product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075" y="2426533"/>
            <a:ext cx="457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/>
              <a:t>Cross product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4" y="3125152"/>
            <a:ext cx="2171700" cy="226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92" y="3125152"/>
            <a:ext cx="1872615" cy="11525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59" y="3871077"/>
            <a:ext cx="1003935" cy="2762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20654" y="3701414"/>
            <a:ext cx="14987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/>
              <a:t>Right-handed set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Complex numbers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6080" y="1544320"/>
            <a:ext cx="385064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Complex numbers give us a potential product in 2D. If we form </a:t>
            </a:r>
            <a:r>
              <a:rPr lang="en-GB" sz="2400" i="1" dirty="0" smtClean="0">
                <a:solidFill>
                  <a:schemeClr val="bg1"/>
                </a:solidFill>
              </a:rPr>
              <a:t>aa* </a:t>
            </a:r>
            <a:r>
              <a:rPr lang="en-GB" sz="2400" dirty="0" smtClean="0">
                <a:solidFill>
                  <a:schemeClr val="bg1"/>
                </a:solidFill>
              </a:rPr>
              <a:t>we get the length</a:t>
            </a:r>
            <a:r>
              <a:rPr lang="en-GB" sz="2400" baseline="30000" dirty="0" smtClean="0">
                <a:solidFill>
                  <a:schemeClr val="bg1"/>
                </a:solidFill>
              </a:rPr>
              <a:t>2 </a:t>
            </a:r>
            <a:r>
              <a:rPr lang="en-GB" sz="2400" dirty="0" smtClean="0">
                <a:solidFill>
                  <a:schemeClr val="bg1"/>
                </a:solidFill>
              </a:rPr>
              <a:t>of the vector.</a:t>
            </a:r>
          </a:p>
          <a:p>
            <a:endParaRPr lang="en-GB" sz="2400" baseline="300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This suggests forming </a:t>
            </a:r>
            <a:r>
              <a:rPr lang="en-GB" sz="2400" i="1" dirty="0" smtClean="0">
                <a:solidFill>
                  <a:schemeClr val="bg1"/>
                </a:solidFill>
              </a:rPr>
              <a:t>ab*.</a:t>
            </a:r>
          </a:p>
          <a:p>
            <a:endParaRPr lang="en-GB" sz="2400" i="1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The result contains an inner product and an area term.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baseline="30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1" y="1656080"/>
            <a:ext cx="3388995" cy="1663065"/>
          </a:xfrm>
          <a:prstGeom prst="rect">
            <a:avLst/>
          </a:prstGeom>
        </p:spPr>
      </p:pic>
      <p:pic>
        <p:nvPicPr>
          <p:cNvPr id="7" name="Picture 2" descr="Augustin-Louis Cauch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14423"/>
          <a:stretch/>
        </p:blipFill>
        <p:spPr bwMode="auto">
          <a:xfrm>
            <a:off x="7652541" y="9221"/>
            <a:ext cx="1483360" cy="13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01360" y="4531360"/>
            <a:ext cx="139985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01360" y="3831431"/>
            <a:ext cx="699929" cy="6999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10338" y="3841591"/>
            <a:ext cx="139985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01218" y="3831430"/>
            <a:ext cx="699929" cy="6999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6777" y="3878698"/>
            <a:ext cx="2711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smtClean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2705" y="4533959"/>
            <a:ext cx="304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b</a:t>
            </a:r>
            <a:endParaRPr lang="en-GB" sz="2000" i="1" dirty="0" smtClean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482080" y="3841591"/>
            <a:ext cx="0" cy="6897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9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a/a2/William_Rowan_Hamilton_Plaque_-_geograph.org.uk_-_3479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80030"/>
            <a:ext cx="288544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Quaternions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15385" r="17018" b="6250"/>
          <a:stretch/>
        </p:blipFill>
        <p:spPr bwMode="auto">
          <a:xfrm>
            <a:off x="7652541" y="1"/>
            <a:ext cx="1491459" cy="131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11275"/>
            <a:ext cx="9144000" cy="1260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12714" y="2980030"/>
            <a:ext cx="254104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Generalises complex numbers, introduced the cross product and some notation still in use today.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4306" y="2980030"/>
            <a:ext cx="218089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Confusion over status of vectors, but quaternions are very powerful for describing rotations.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52" y="2047666"/>
            <a:ext cx="2360295" cy="226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35" y="1491630"/>
            <a:ext cx="3171825" cy="354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L1 S</a:t>
            </a:r>
            <a:fld id="{1587A628-B517-4FCF-B705-E1D0C777402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3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67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+b=b+a&#10;\end{align*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3.322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\bb^* &amp;= (a_1 + a_2 i)(b_1 - b_2 i) \\&#10;&amp;= a_1 b_1 + a_2 b_2 \\&#10;&amp; \quad +i(a_2 b_1 - a_1 b_2) \\&#10;&amp;= ab \cos \! \theta + i ab \sin \! \theta&#10;\end{align*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1525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white}&#10;&#10;\begin{document}&#10;\begin{align*}&#10;\ba \bb = - \ba \dt \bb + \ba \crs \bb &#10;\end{align*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4324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white}&#10;&#10;\begin{document}&#10;\begin{align*}&#10;\bi^2 = \bj^2 = \bk^2 = \bi\bj\bk = -1&#10;\end{align*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4324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i}{\bm{i}}&#10;\newcommand{\bj}{\bm{j}}&#10;\newcommand{\bk}{\bm{k}}&#10;\newcommand{\bk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i^2=\bj^2=\bk^2 = \bi\bj\bk=-1 &#10;\end{align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7.539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i}{\bm{i}}&#10;\newcommand{\bj}{\bm{j}}&#10;\newcommand{\bk}{\bm{k}}&#10;\newcommand{\bk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&amp;\bi\bj = -\bi\bj\bk\bk = \bk \\&#10;&amp;\bj\bi = -\bj\bi\bi\bj\bk = \bj\bj\bk = -\bk&#10;\end{align*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803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i}{\bm{i}}&#10;\newcommand{\bj}{\bm{j}}&#10;\newcommand{\bk}{\bm{k}}&#10;\newcommand{\bk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= a_1 \bi + a_2 \bj + a_3 \bk \quad&#10;\bb = b_1 \bi + b_2 \bj + b_3 \bk&#10;\end{align*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58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\bb = c_0 + \bc&#10;\end{align*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6159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c = (a_2 b_3 - b_2 a_3) \bi + (a_3 b_1 - b_3 a_1) \bj + (a_1 b_2 -&#10;b_1 a_2) \bk&#10;\end{align*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9.333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&amp;= a_1 \be_1 + a_2 \be_2 \\&#10;\bb &amp;= b_1 \be_1 + b_2 \be_2 &#10;\end{align*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634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\wdg \bb &#10;&amp;= a_1 b_2 \be_1 \wdg \be_2 + a_2 b_1 \be_2 \wdg \be_1 \\&#10;&amp;= (a_1 b_2 - a_2 b_1) \be_1 \wdg \be_2&#10;\end{alig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.4686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+(b+c)=(a+b)+c&#10;\end{align*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.0759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\wdg \bb = - \bb \wdg \ba \quad \ba \wdg \ba = 0&#10;\end{alig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.1363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 \wdg (b+c) = a \wdg b + a \wdg c&#10;\end{align*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22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 \wdg b&#10;\end{align*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25"/>
  <p:tag name="ORIGINALWIDTH" val="21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 \wdg c&#10;\end{align*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0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 \wdg (b+c)&#10;\end{align*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3562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white}&#10;&#10;\begin{document}&#10;\begin{align*}&#10;\ba \bb = \ba \dt \bb + \ba \wdg \bb&#10;\end{align*}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.312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a(bc) = (ab)c = abc \\&#10;a(b+c) = ab + ac&#10;\end{alig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.6425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(a+b)^2 = a^2 + b^2 + (ab + ba)&#10;\end{align*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7.457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a \dt b &amp;= \half (ab + ba) \\&#10;a \wdg b &amp;= \half (ab - ba) &#10;\end{align*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5"/>
  <p:tag name="ORIGINALWIDTH" val="9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\be_1&#10;\end{alig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9507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lambda (a+b) = \lambda a + \lambda b&#10;\end{alig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5"/>
  <p:tag name="ORIGINALWIDTH" val="10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\be_2&#10;\end{align*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9.68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\be_1 \dt \be_1 = \be_2 \dt \be_2 = 1 \\&#10;\be_1 \dt \be_2 = 0&#10;\end{align*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311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\be_1 \be_1 &amp;= \be_1 \dt \be_1 + \be_1 \wdg \be_1 \\&#10;&amp;= 1&#10;\end{align*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110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\be_1 \be_2 &amp;= \be_1 \dt \be_2 + \be_1 \wdg \be_2 \\&#10;&amp;= - \be_2 \wdg \be_1 = - \be_2 \be_1&#10;\end{align*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7.25"/>
  <p:tag name="ORIGINALWIDTH" val="391.795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(\be_1 \wdg \be_2)^2 &#10;&amp;= (\be_1 \be_2)(\be_1 \be_2) \\&#10;&amp;= \be_1 \be_2 \be_1 \be_2 \\&#10;&amp;= - \be_1 \be_1 \be_2 \be_2 \\ &#10;&amp;= - \be_2 \be_2 \\&#10;&amp;= -1&#10;\end{align*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42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I = \be_1 \be_2&#10;\end{align*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668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I  \blde_1 &amp;= (- \blde_2 \blde_1) \blde_1 = -\blde_2 \blde_1 \blde_1 =&#10;-\blde_2 \\ &#10;I \blde_2 &amp;= (\blde_1 \blde_2) \blde_2 = \blde_1 \blde_2 \blde_2 = \blde_1&#10;\end{align*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4.554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\be_1 I &amp;=  \blde_1 (\blde_1 \blde_2) = \blde_2 \\&#10;\be_2 I &amp;= \blde_2 (\blde_1 \blde_2) = - \blde_1&#10;\end{align*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.0423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z = x + y \blde_1 \blde_2 = x + I y &#10;\end{align*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1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\bx = x \blde_1 + y \blde_2&#10;\end{align*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1561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(\lambda + \mu) a = \lambda a + \mu a&#10;\end{align*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.1729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\blde_1 \bx = x + y \blde_1 \blde_2 = x + I y = z&#10;\end{align*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47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z \mapsto e^{I \phi} z&#10;\end{align*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22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e^{I\phi}z&#10;\end{align*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"/>
  <p:tag name="ORIGINALWIDTH" val="48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z&#10;\end{alig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072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\bx &amp;= \blde_1 z \mapsto \bx' = \blde_1 z' \\&#10;\bx'&amp;= \blde_1 e^{I \phi} z = e^{-I \phi} \blde_1 z =  e^{-I \phi} \bx&#10;\end{align*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8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white}&#10;&#10;\begin{document}&#10;\begin{align*}&#10;\bx' = e^{-I \phi} \bx = \bx e^{I \phi}&#10;\end{alig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32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i}{\bm{i}}&#10;\newcommand{\bj}{\bm{j}}&#10;\newcommand{\bk}{\bm{k}}&#10;\newcommand{\bkl}{\bm{l}}&#10;\newcommand{\bn}{\bm{n}}&#10;\newcommand{\bx}{\bm{x}}&#10;\newcommand{\dt}{\! \cdot \!}&#10;\newcommand{\wdg}{\! \wedge \!}&#10;\newcommand{\crs}{\! \times \!}&#10;\newcommand{\scp}{\! \ast \!}&#10;&#10;&#10;\definecolor{myGrey}{RGB}{62,62,64}&#10;\color{white}&#10;&#10;\begin{document}&#10;\begin{align*}&#10;[1.0,2.0,3.0 ]&#10;\end{alig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1823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white}&#10;&#10;\begin{document}&#10;\begin{align*}&#10;1.0\be_1 + 2.0\be_2 + 3.0 \be_3&#10;\end{align*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1578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\crs \bb = a b \sin \theta \, \bn&#10;\end{align*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5"/>
  <p:tag name="ORIGINALWIDTH" val="658.041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ba \dt \bb &amp;= a b \cos \theta\\&#10;&amp;= \sum_i a_i b_i &#10;\end{align*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395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l}{\bm{l}}&#10;\newcommand{\bn}{\bm{n}}&#10;\newcommand{\bx}{\bm{x}}&#10;\newcommand{\dt}{\! \cdot \!}&#10;\newcommand{\wdg}{\! \wedge \!}&#10;\newcommand{\crs}{\! \times \!}&#10;\newcommand{\scp}{\! \ast \!}&#10;&#10;&#10;\definecolor{myGrey}{RGB}{62,62,64}&#10;\color{myGrey}&#10;&#10;\begin{document}&#10;\begin{align*}&#10;\{\ba,\bb,\bn \}&#10;\end{align*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Geometric Algebra">
      <a:dk1>
        <a:srgbClr val="3E3E40"/>
      </a:dk1>
      <a:lt1>
        <a:sysClr val="window" lastClr="FFFFFF"/>
      </a:lt1>
      <a:dk2>
        <a:srgbClr val="8C8C8C"/>
      </a:dk2>
      <a:lt2>
        <a:srgbClr val="35AFA9"/>
      </a:lt2>
      <a:accent1>
        <a:srgbClr val="007997"/>
      </a:accent1>
      <a:accent2>
        <a:srgbClr val="85E8BA"/>
      </a:accent2>
      <a:accent3>
        <a:srgbClr val="004983"/>
      </a:accent3>
      <a:accent4>
        <a:srgbClr val="F4F4F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square" lIns="72000" tIns="0" rIns="0" bIns="0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638</Words>
  <Application>Microsoft Office PowerPoint</Application>
  <PresentationFormat>On-screen Show (16:9)</PresentationFormat>
  <Paragraphs>154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Geometric Algebra</vt:lpstr>
      <vt:lpstr>Introduction</vt:lpstr>
      <vt:lpstr>Resources</vt:lpstr>
      <vt:lpstr>Some history</vt:lpstr>
      <vt:lpstr>Vectors and Vector Spaces</vt:lpstr>
      <vt:lpstr>What is a vector?</vt:lpstr>
      <vt:lpstr>The problem</vt:lpstr>
      <vt:lpstr>Complex numbers</vt:lpstr>
      <vt:lpstr>Quaternions</vt:lpstr>
      <vt:lpstr>Quaternion properties</vt:lpstr>
      <vt:lpstr>Grassmann algebra</vt:lpstr>
      <vt:lpstr>Properties of the outer product</vt:lpstr>
      <vt:lpstr>Geometric algebra</vt:lpstr>
      <vt:lpstr>The geometric product</vt:lpstr>
      <vt:lpstr>Two dimensions</vt:lpstr>
      <vt:lpstr>The bivector</vt:lpstr>
      <vt:lpstr>Unification</vt:lpstr>
      <vt:lpstr>Products in 2D</vt:lpstr>
      <vt:lpstr>Complex numbers and vectors</vt:lpstr>
      <vt:lpstr>Rotations</vt:lpstr>
      <vt:lpstr>Resources</vt:lpstr>
    </vt:vector>
  </TitlesOfParts>
  <Company>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Doran</dc:creator>
  <cp:lastModifiedBy>Chris Doran</cp:lastModifiedBy>
  <cp:revision>128</cp:revision>
  <cp:lastPrinted>2015-10-14T15:07:49Z</cp:lastPrinted>
  <dcterms:created xsi:type="dcterms:W3CDTF">2015-03-03T13:28:34Z</dcterms:created>
  <dcterms:modified xsi:type="dcterms:W3CDTF">2015-10-14T15:14:37Z</dcterms:modified>
</cp:coreProperties>
</file>