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86" r:id="rId21"/>
  </p:sldIdLst>
  <p:sldSz cx="9144000" cy="5143500" type="screen16x9"/>
  <p:notesSz cx="6858000" cy="9144000"/>
  <p:defaultTextStyle>
    <a:defPPr>
      <a:defRPr lang="en-US"/>
    </a:defPPr>
    <a:lvl1pPr marL="0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6" autoAdjust="0"/>
    <p:restoredTop sz="96198" autoAdjust="0"/>
  </p:normalViewPr>
  <p:slideViewPr>
    <p:cSldViewPr snapToObjects="1">
      <p:cViewPr>
        <p:scale>
          <a:sx n="120" d="100"/>
          <a:sy n="120" d="100"/>
        </p:scale>
        <p:origin x="-1188" y="-624"/>
      </p:cViewPr>
      <p:guideLst>
        <p:guide orient="horz" pos="826"/>
        <p:guide orient="horz" pos="2414"/>
        <p:guide orient="horz" pos="1620"/>
        <p:guide orient="horz" pos="2159"/>
        <p:guide orient="horz" pos="1081"/>
        <p:guide pos="1916"/>
        <p:guide pos="1463"/>
        <p:guide pos="4297"/>
        <p:guide pos="2880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AC06E-65D4-4CC2-B345-9F25CE0DBBC4}" type="datetimeFigureOut">
              <a:rPr lang="en-GB" smtClean="0"/>
              <a:t>26/10/2015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19D0C-A623-4134-ACE2-8871D95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3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19D0C-A623-4134-ACE2-8871D95CA7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9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1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7B33-9D94-437F-A20B-8BFA82417D40}" type="datetime1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0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337B-ABAC-442C-9708-72A06255798E}" type="datetime1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20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63A-B911-47DD-982F-B9B5D0F839D3}" type="datetime1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92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9917"/>
            <a:ext cx="8229600" cy="65314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326570"/>
            <a:ext cx="457201" cy="4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4742-147F-4825-A015-3CB86B608FC1}" type="datetime1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L5 S</a:t>
            </a:r>
            <a:fld id="{40E39B3E-C87B-4733-AA7D-3387836CB7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08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4"/>
            <a:ext cx="777240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003C-4227-4696-BFCF-1F7456AC2B5F}" type="datetime1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26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0"/>
            <a:ext cx="4038600" cy="339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A1F6-6C4F-47AD-8BF9-B92975FCBA67}" type="datetime1">
              <a:rPr lang="en-GB" smtClean="0"/>
              <a:t>26/10/2015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36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9" indent="0">
              <a:buNone/>
              <a:defRPr sz="1700" b="1"/>
            </a:lvl4pPr>
            <a:lvl5pPr marL="1828559" indent="0">
              <a:buNone/>
              <a:defRPr sz="1700" b="1"/>
            </a:lvl5pPr>
            <a:lvl6pPr marL="2285698" indent="0">
              <a:buNone/>
              <a:defRPr sz="1700" b="1"/>
            </a:lvl6pPr>
            <a:lvl7pPr marL="2742837" indent="0">
              <a:buNone/>
              <a:defRPr sz="1700" b="1"/>
            </a:lvl7pPr>
            <a:lvl8pPr marL="3199978" indent="0">
              <a:buNone/>
              <a:defRPr sz="1700" b="1"/>
            </a:lvl8pPr>
            <a:lvl9pPr marL="365711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9" indent="0">
              <a:buNone/>
              <a:defRPr sz="1700" b="1"/>
            </a:lvl4pPr>
            <a:lvl5pPr marL="1828559" indent="0">
              <a:buNone/>
              <a:defRPr sz="1700" b="1"/>
            </a:lvl5pPr>
            <a:lvl6pPr marL="2285698" indent="0">
              <a:buNone/>
              <a:defRPr sz="1700" b="1"/>
            </a:lvl6pPr>
            <a:lvl7pPr marL="2742837" indent="0">
              <a:buNone/>
              <a:defRPr sz="1700" b="1"/>
            </a:lvl7pPr>
            <a:lvl8pPr marL="3199978" indent="0">
              <a:buNone/>
              <a:defRPr sz="1700" b="1"/>
            </a:lvl8pPr>
            <a:lvl9pPr marL="365711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CD4D-CF8E-4775-8D2E-D873B7F9B53B}" type="datetime1">
              <a:rPr lang="en-GB" smtClean="0"/>
              <a:t>26/10/2015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4E0E-D6E0-452F-9047-36E8BAC66091}" type="datetime1">
              <a:rPr lang="en-GB" smtClean="0"/>
              <a:t>26/10/2015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0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5025-CACB-4394-A7D6-8687D1BAF894}" type="datetime1">
              <a:rPr lang="en-GB" smtClean="0"/>
              <a:t>26/10/2015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9" indent="0">
              <a:buNone/>
              <a:defRPr sz="900"/>
            </a:lvl3pPr>
            <a:lvl4pPr marL="1371419" indent="0">
              <a:buNone/>
              <a:defRPr sz="900"/>
            </a:lvl4pPr>
            <a:lvl5pPr marL="1828559" indent="0">
              <a:buNone/>
              <a:defRPr sz="900"/>
            </a:lvl5pPr>
            <a:lvl6pPr marL="2285698" indent="0">
              <a:buNone/>
              <a:defRPr sz="900"/>
            </a:lvl6pPr>
            <a:lvl7pPr marL="2742837" indent="0">
              <a:buNone/>
              <a:defRPr sz="900"/>
            </a:lvl7pPr>
            <a:lvl8pPr marL="3199978" indent="0">
              <a:buNone/>
              <a:defRPr sz="900"/>
            </a:lvl8pPr>
            <a:lvl9pPr marL="36571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8D3C-C7B9-42E1-9D72-B22685548B29}" type="datetime1">
              <a:rPr lang="en-GB" smtClean="0"/>
              <a:t>26/10/2015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6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9" indent="0">
              <a:buNone/>
              <a:defRPr sz="2400"/>
            </a:lvl3pPr>
            <a:lvl4pPr marL="1371419" indent="0">
              <a:buNone/>
              <a:defRPr sz="2000"/>
            </a:lvl4pPr>
            <a:lvl5pPr marL="1828559" indent="0">
              <a:buNone/>
              <a:defRPr sz="2000"/>
            </a:lvl5pPr>
            <a:lvl6pPr marL="2285698" indent="0">
              <a:buNone/>
              <a:defRPr sz="2000"/>
            </a:lvl6pPr>
            <a:lvl7pPr marL="2742837" indent="0">
              <a:buNone/>
              <a:defRPr sz="2000"/>
            </a:lvl7pPr>
            <a:lvl8pPr marL="3199978" indent="0">
              <a:buNone/>
              <a:defRPr sz="2000"/>
            </a:lvl8pPr>
            <a:lvl9pPr marL="36571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9" indent="0">
              <a:buNone/>
              <a:defRPr sz="900"/>
            </a:lvl3pPr>
            <a:lvl4pPr marL="1371419" indent="0">
              <a:buNone/>
              <a:defRPr sz="900"/>
            </a:lvl4pPr>
            <a:lvl5pPr marL="1828559" indent="0">
              <a:buNone/>
              <a:defRPr sz="900"/>
            </a:lvl5pPr>
            <a:lvl6pPr marL="2285698" indent="0">
              <a:buNone/>
              <a:defRPr sz="900"/>
            </a:lvl6pPr>
            <a:lvl7pPr marL="2742837" indent="0">
              <a:buNone/>
              <a:defRPr sz="900"/>
            </a:lvl7pPr>
            <a:lvl8pPr marL="3199978" indent="0">
              <a:buNone/>
              <a:defRPr sz="900"/>
            </a:lvl8pPr>
            <a:lvl9pPr marL="36571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3347-173D-48F0-B256-5111788141DC}" type="datetime1">
              <a:rPr lang="en-GB" smtClean="0"/>
              <a:t>26/10/2015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1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8229600" cy="339447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D149-B732-4901-B4FD-02CF7BCB0915}" type="datetime1">
              <a:rPr lang="en-GB" smtClean="0"/>
              <a:t>26/10/2015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273843"/>
          </a:xfrm>
          <a:prstGeom prst="rect">
            <a:avLst/>
          </a:prstGeom>
          <a:solidFill>
            <a:schemeClr val="bg1"/>
          </a:solidFill>
        </p:spPr>
        <p:txBody>
          <a:bodyPr vert="horz" lIns="91428" tIns="45714" rIns="91428" bIns="45714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L4 S</a:t>
            </a:r>
            <a:fld id="{40E39B3E-C87B-4733-AA7D-3387836CB7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1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2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2" indent="-285713" algn="l" defTabSz="9142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7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35.png"/><Relationship Id="rId18" Type="http://schemas.openxmlformats.org/officeDocument/2006/relationships/image" Target="../media/image56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51.png"/><Relationship Id="rId17" Type="http://schemas.openxmlformats.org/officeDocument/2006/relationships/image" Target="../media/image55.png"/><Relationship Id="rId2" Type="http://schemas.openxmlformats.org/officeDocument/2006/relationships/tags" Target="../tags/tag53.xml"/><Relationship Id="rId16" Type="http://schemas.openxmlformats.org/officeDocument/2006/relationships/image" Target="../media/image54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50.png"/><Relationship Id="rId5" Type="http://schemas.openxmlformats.org/officeDocument/2006/relationships/tags" Target="../tags/tag56.xml"/><Relationship Id="rId15" Type="http://schemas.openxmlformats.org/officeDocument/2006/relationships/image" Target="../media/image53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1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60.png"/><Relationship Id="rId5" Type="http://schemas.openxmlformats.org/officeDocument/2006/relationships/tags" Target="../tags/tag65.xml"/><Relationship Id="rId10" Type="http://schemas.openxmlformats.org/officeDocument/2006/relationships/image" Target="../media/image59.png"/><Relationship Id="rId4" Type="http://schemas.openxmlformats.org/officeDocument/2006/relationships/tags" Target="../tags/tag64.xml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7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66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65.png"/><Relationship Id="rId5" Type="http://schemas.openxmlformats.org/officeDocument/2006/relationships/tags" Target="../tags/tag71.xml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tags" Target="../tags/tag70.xml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76.xml"/><Relationship Id="rId7" Type="http://schemas.openxmlformats.org/officeDocument/2006/relationships/image" Target="../media/image71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70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4.png"/><Relationship Id="rId4" Type="http://schemas.openxmlformats.org/officeDocument/2006/relationships/tags" Target="../tags/tag77.xml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78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tags" Target="../tags/tag79.xml"/><Relationship Id="rId16" Type="http://schemas.openxmlformats.org/officeDocument/2006/relationships/image" Target="../media/image81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76.png"/><Relationship Id="rId5" Type="http://schemas.openxmlformats.org/officeDocument/2006/relationships/tags" Target="../tags/tag82.xml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tags" Target="../tags/tag8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88.xml"/><Relationship Id="rId7" Type="http://schemas.openxmlformats.org/officeDocument/2006/relationships/image" Target="../media/image51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6.png"/><Relationship Id="rId5" Type="http://schemas.openxmlformats.org/officeDocument/2006/relationships/tags" Target="../tags/tag90.xml"/><Relationship Id="rId10" Type="http://schemas.openxmlformats.org/officeDocument/2006/relationships/image" Target="../media/image85.png"/><Relationship Id="rId4" Type="http://schemas.openxmlformats.org/officeDocument/2006/relationships/tags" Target="../tags/tag89.xml"/><Relationship Id="rId9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1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90.png"/><Relationship Id="rId5" Type="http://schemas.openxmlformats.org/officeDocument/2006/relationships/tags" Target="../tags/tag95.xml"/><Relationship Id="rId10" Type="http://schemas.openxmlformats.org/officeDocument/2006/relationships/image" Target="../media/image89.png"/><Relationship Id="rId4" Type="http://schemas.openxmlformats.org/officeDocument/2006/relationships/tags" Target="../tags/tag94.xml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95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102.xml"/><Relationship Id="rId7" Type="http://schemas.openxmlformats.org/officeDocument/2006/relationships/image" Target="../media/image96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9.png"/><Relationship Id="rId5" Type="http://schemas.openxmlformats.org/officeDocument/2006/relationships/tags" Target="../tags/tag104.xml"/><Relationship Id="rId10" Type="http://schemas.openxmlformats.org/officeDocument/2006/relationships/image" Target="../media/image86.png"/><Relationship Id="rId4" Type="http://schemas.openxmlformats.org/officeDocument/2006/relationships/tags" Target="../tags/tag103.xml"/><Relationship Id="rId9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6.png"/><Relationship Id="rId3" Type="http://schemas.openxmlformats.org/officeDocument/2006/relationships/tags" Target="../tags/tag11.xml"/><Relationship Id="rId21" Type="http://schemas.openxmlformats.org/officeDocument/2006/relationships/image" Target="../media/image19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ags" Target="../tags/tag10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image" Target="../media/image22.png"/><Relationship Id="rId5" Type="http://schemas.openxmlformats.org/officeDocument/2006/relationships/tags" Target="../tags/tag13.xml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tags" Target="../tags/tag18.xml"/><Relationship Id="rId19" Type="http://schemas.openxmlformats.org/officeDocument/2006/relationships/image" Target="../media/image17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3.xml"/><Relationship Id="rId7" Type="http://schemas.openxmlformats.org/officeDocument/2006/relationships/image" Target="../media/image2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png"/><Relationship Id="rId4" Type="http://schemas.openxmlformats.org/officeDocument/2006/relationships/tags" Target="../tags/tag24.xml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31.png"/><Relationship Id="rId5" Type="http://schemas.openxmlformats.org/officeDocument/2006/relationships/tags" Target="../tags/tag29.xml"/><Relationship Id="rId10" Type="http://schemas.openxmlformats.org/officeDocument/2006/relationships/image" Target="../media/image30.png"/><Relationship Id="rId4" Type="http://schemas.openxmlformats.org/officeDocument/2006/relationships/tags" Target="../tags/tag28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3.xml"/><Relationship Id="rId7" Type="http://schemas.openxmlformats.org/officeDocument/2006/relationships/image" Target="../media/image3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5" Type="http://schemas.openxmlformats.org/officeDocument/2006/relationships/tags" Target="../tags/tag35.xml"/><Relationship Id="rId10" Type="http://schemas.openxmlformats.org/officeDocument/2006/relationships/image" Target="../media/image38.png"/><Relationship Id="rId4" Type="http://schemas.openxmlformats.org/officeDocument/2006/relationships/tags" Target="../tags/tag34.xml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8.xml"/><Relationship Id="rId7" Type="http://schemas.openxmlformats.org/officeDocument/2006/relationships/image" Target="../media/image4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6.png"/><Relationship Id="rId3" Type="http://schemas.openxmlformats.org/officeDocument/2006/relationships/tags" Target="../tags/tag42.xml"/><Relationship Id="rId21" Type="http://schemas.openxmlformats.org/officeDocument/2006/relationships/image" Target="../media/image46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15.png"/><Relationship Id="rId2" Type="http://schemas.openxmlformats.org/officeDocument/2006/relationships/tags" Target="../tags/tag41.xml"/><Relationship Id="rId16" Type="http://schemas.openxmlformats.org/officeDocument/2006/relationships/image" Target="../media/image14.png"/><Relationship Id="rId20" Type="http://schemas.openxmlformats.org/officeDocument/2006/relationships/image" Target="../media/image45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49.png"/><Relationship Id="rId5" Type="http://schemas.openxmlformats.org/officeDocument/2006/relationships/tags" Target="../tags/tag44.xml"/><Relationship Id="rId15" Type="http://schemas.openxmlformats.org/officeDocument/2006/relationships/image" Target="../media/image13.png"/><Relationship Id="rId23" Type="http://schemas.openxmlformats.org/officeDocument/2006/relationships/image" Target="../media/image48.png"/><Relationship Id="rId10" Type="http://schemas.openxmlformats.org/officeDocument/2006/relationships/tags" Target="../tags/tag49.xml"/><Relationship Id="rId19" Type="http://schemas.openxmlformats.org/officeDocument/2006/relationships/image" Target="../media/image44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12.png"/><Relationship Id="rId22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5225" y="1716321"/>
            <a:ext cx="6467256" cy="720414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/>
              <a:t>Geometric Algebra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-1" y="2104724"/>
            <a:ext cx="2096725" cy="773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591780" y="2392064"/>
            <a:ext cx="621069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9717" y="3860634"/>
            <a:ext cx="180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Dr Chris Doran</a:t>
            </a:r>
          </a:p>
          <a:p>
            <a:pPr algn="r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ARM Research</a:t>
            </a:r>
          </a:p>
        </p:txBody>
      </p:sp>
      <p:pic>
        <p:nvPicPr>
          <p:cNvPr id="8" name="Picture 2" descr="C:\Users\chrdor01\Dropbox\Star2015\website\William_Kingdon_Clifford_by_John_Colli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1" b="20918"/>
          <a:stretch/>
        </p:blipFill>
        <p:spPr bwMode="auto">
          <a:xfrm>
            <a:off x="-14263" y="1699680"/>
            <a:ext cx="1343885" cy="117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6935" y="2498297"/>
            <a:ext cx="48155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000" dirty="0" smtClean="0"/>
              <a:t>5. Spacetime Algebra</a:t>
            </a:r>
          </a:p>
        </p:txBody>
      </p:sp>
    </p:spTree>
    <p:extLst>
      <p:ext uri="{BB962C8B-B14F-4D97-AF65-F5344CB8AC3E}">
        <p14:creationId xmlns:p14="http://schemas.microsoft.com/office/powerpoint/2010/main" val="30716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3426845"/>
            <a:ext cx="2325639" cy="145005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572000" y="2076695"/>
            <a:ext cx="2249488" cy="495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572000" y="1311275"/>
            <a:ext cx="2249488" cy="4048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272300" y="1266605"/>
            <a:ext cx="1414501" cy="4050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Data 9"/>
          <p:cNvSpPr/>
          <p:nvPr/>
        </p:nvSpPr>
        <p:spPr>
          <a:xfrm>
            <a:off x="6956503" y="2076695"/>
            <a:ext cx="1935977" cy="720080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Relative velocity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10</a:t>
            </a:fld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037385" y="906565"/>
            <a:ext cx="45005" cy="1575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542330" y="1266605"/>
            <a:ext cx="540061" cy="1215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1" idx="2"/>
          </p:cNvCxnSpPr>
          <p:nvPr/>
        </p:nvCxnSpPr>
        <p:spPr>
          <a:xfrm flipH="1" flipV="1">
            <a:off x="7272300" y="1469128"/>
            <a:ext cx="810090" cy="1012612"/>
          </a:xfrm>
          <a:prstGeom prst="line">
            <a:avLst/>
          </a:prstGeom>
          <a:ln w="19050">
            <a:solidFill>
              <a:schemeClr val="tx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1" idx="6"/>
          </p:cNvCxnSpPr>
          <p:nvPr/>
        </p:nvCxnSpPr>
        <p:spPr>
          <a:xfrm flipV="1">
            <a:off x="8082390" y="1469128"/>
            <a:ext cx="604411" cy="990109"/>
          </a:xfrm>
          <a:prstGeom prst="line">
            <a:avLst/>
          </a:prstGeom>
          <a:ln w="19050">
            <a:solidFill>
              <a:schemeClr val="tx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32340" y="456515"/>
            <a:ext cx="135015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Time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42" y="985310"/>
            <a:ext cx="578438" cy="2812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6525" y="1266605"/>
            <a:ext cx="315035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Observer with velocity 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05" y="1370079"/>
            <a:ext cx="814172" cy="1980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6525" y="1806665"/>
            <a:ext cx="315035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Observes a trajectory </a:t>
            </a: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17" y="1817640"/>
            <a:ext cx="578438" cy="28129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572000" y="3426845"/>
            <a:ext cx="4572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887036" y="3635899"/>
            <a:ext cx="3960440" cy="1231106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Note this is ‘textbook’ relativity</a:t>
            </a:r>
          </a:p>
          <a:p>
            <a:r>
              <a:rPr lang="en-GB" sz="2000" dirty="0" smtClean="0">
                <a:solidFill>
                  <a:schemeClr val="accent4"/>
                </a:solidFill>
              </a:rPr>
              <a:t>In reality you should focus on experiments and photon trajectories, not coordinate systems.</a:t>
            </a: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33" y="834012"/>
            <a:ext cx="253562" cy="1980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2284512"/>
            <a:ext cx="3619200" cy="2872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2811493"/>
            <a:ext cx="1824458" cy="2951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29536" y="4283433"/>
            <a:ext cx="977279" cy="615553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Relative velocity</a:t>
            </a: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54" y="1382431"/>
            <a:ext cx="1864076" cy="289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54" y="2121700"/>
            <a:ext cx="1945295" cy="36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572000" y="2571750"/>
            <a:ext cx="4572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Lorentz Transformations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43" y="1086585"/>
            <a:ext cx="2125562" cy="810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515" y="1176595"/>
            <a:ext cx="333037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Expressed in terms of coordinate transformations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86585"/>
            <a:ext cx="2066134" cy="8102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121700"/>
            <a:ext cx="9144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0" rIns="0" bIns="0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4"/>
                </a:solidFill>
              </a:rPr>
              <a:t>These are passive. The same event expressed in two different coordinate systems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571750"/>
            <a:ext cx="4572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64586"/>
            <a:ext cx="2359315" cy="3922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6555" y="4206447"/>
            <a:ext cx="360040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Understand the transformation in terms of the frame transforming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81" y="3424405"/>
            <a:ext cx="2824838" cy="3664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57065" y="2764586"/>
            <a:ext cx="360040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Focus on the 0,1 components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27962"/>
            <a:ext cx="2955582" cy="3526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15" y="3861368"/>
            <a:ext cx="2240457" cy="8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31740" y="1581640"/>
            <a:ext cx="4230470" cy="5850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Hyperbolic geometry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15" y="1176595"/>
            <a:ext cx="2858515" cy="29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514" y="1131590"/>
            <a:ext cx="3600401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Introduce the hyperbolic angle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42" y="1671650"/>
            <a:ext cx="3979734" cy="368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" y="2508116"/>
            <a:ext cx="3660801" cy="128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505" y="3966905"/>
            <a:ext cx="3944873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Power series still works for exponential, but now 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85" y="4236442"/>
            <a:ext cx="1467886" cy="3605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2571750"/>
            <a:ext cx="4572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70" y="2706765"/>
            <a:ext cx="1747200" cy="3486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42030" y="2751770"/>
            <a:ext cx="191341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Also find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2030" y="3427413"/>
            <a:ext cx="3664751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Other two directions unaffected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66" y="3914907"/>
            <a:ext cx="3482515" cy="4120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34" y="4461960"/>
            <a:ext cx="1644191" cy="3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Addition of velocities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1026" name="Picture 2" descr="http://apollo-na-uploads.s3.amazonaws.com/1441998186/BTTF3Tra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1096593"/>
            <a:ext cx="3615380" cy="120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pollo-na-uploads.s3.amazonaws.com/1441998186/BTTF3Tra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580" y="1096593"/>
            <a:ext cx="3615380" cy="120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41" y="2436735"/>
            <a:ext cx="1824457" cy="29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64" y="2423178"/>
            <a:ext cx="1978972" cy="297143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4121950" y="1586643"/>
            <a:ext cx="855095" cy="225025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0" y="2841780"/>
            <a:ext cx="9144000" cy="315035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0" rIns="0" bIns="0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4"/>
                </a:solidFill>
              </a:rPr>
              <a:t>What is the relative velocity between the trains that the drivers agree on?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3291830"/>
            <a:ext cx="6059734" cy="798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14" y="4235948"/>
            <a:ext cx="4702781" cy="7210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510" y="4296457"/>
            <a:ext cx="2115235" cy="615553"/>
          </a:xfrm>
          <a:prstGeom prst="rect">
            <a:avLst/>
          </a:prstGeom>
          <a:solidFill>
            <a:schemeClr val="accent1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Relative velocity is hyperbolic addition</a:t>
            </a:r>
          </a:p>
        </p:txBody>
      </p:sp>
    </p:spTree>
    <p:extLst>
      <p:ext uri="{BB962C8B-B14F-4D97-AF65-F5344CB8AC3E}">
        <p14:creationId xmlns:p14="http://schemas.microsoft.com/office/powerpoint/2010/main" val="19530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Photons and redshifts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0" name="Freeform 9"/>
          <p:cNvSpPr/>
          <p:nvPr/>
        </p:nvSpPr>
        <p:spPr>
          <a:xfrm>
            <a:off x="6670307" y="1251284"/>
            <a:ext cx="414136" cy="2074244"/>
          </a:xfrm>
          <a:custGeom>
            <a:avLst/>
            <a:gdLst>
              <a:gd name="connsiteX0" fmla="*/ 250257 w 414136"/>
              <a:gd name="connsiteY0" fmla="*/ 2074244 h 2074244"/>
              <a:gd name="connsiteX1" fmla="*/ 404261 w 414136"/>
              <a:gd name="connsiteY1" fmla="*/ 1078030 h 2074244"/>
              <a:gd name="connsiteX2" fmla="*/ 0 w 414136"/>
              <a:gd name="connsiteY2" fmla="*/ 0 h 2074244"/>
              <a:gd name="connsiteX3" fmla="*/ 0 w 414136"/>
              <a:gd name="connsiteY3" fmla="*/ 0 h 2074244"/>
              <a:gd name="connsiteX4" fmla="*/ 0 w 414136"/>
              <a:gd name="connsiteY4" fmla="*/ 0 h 2074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136" h="2074244">
                <a:moveTo>
                  <a:pt x="250257" y="2074244"/>
                </a:moveTo>
                <a:cubicBezTo>
                  <a:pt x="348113" y="1748990"/>
                  <a:pt x="445970" y="1423737"/>
                  <a:pt x="404261" y="1078030"/>
                </a:cubicBezTo>
                <a:cubicBezTo>
                  <a:pt x="362552" y="732323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7055405" y="680386"/>
            <a:ext cx="304742" cy="1891364"/>
          </a:xfrm>
          <a:custGeom>
            <a:avLst/>
            <a:gdLst>
              <a:gd name="connsiteX0" fmla="*/ 96253 w 304742"/>
              <a:gd name="connsiteY0" fmla="*/ 1891364 h 1891364"/>
              <a:gd name="connsiteX1" fmla="*/ 303196 w 304742"/>
              <a:gd name="connsiteY1" fmla="*/ 1010653 h 1891364"/>
              <a:gd name="connsiteX2" fmla="*/ 0 w 304742"/>
              <a:gd name="connsiteY2" fmla="*/ 0 h 189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742" h="1891364">
                <a:moveTo>
                  <a:pt x="96253" y="1891364"/>
                </a:moveTo>
                <a:cubicBezTo>
                  <a:pt x="207745" y="1608622"/>
                  <a:pt x="319238" y="1325880"/>
                  <a:pt x="303196" y="1010653"/>
                </a:cubicBezTo>
                <a:cubicBezTo>
                  <a:pt x="287154" y="695426"/>
                  <a:pt x="143577" y="347713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127395" y="591530"/>
            <a:ext cx="0" cy="19802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358601" y="932181"/>
            <a:ext cx="768794" cy="919489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576" y="1716088"/>
            <a:ext cx="235733" cy="1941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15" y="1529001"/>
            <a:ext cx="255543" cy="1941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27" y="1015612"/>
            <a:ext cx="148571" cy="2297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1530" y="1236117"/>
            <a:ext cx="589565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Particle 1 emits </a:t>
            </a:r>
            <a:r>
              <a:rPr lang="en-GB" sz="2000" dirty="0"/>
              <a:t>a </a:t>
            </a:r>
            <a:r>
              <a:rPr lang="en-GB" sz="2000" dirty="0" smtClean="0"/>
              <a:t>photon which is received </a:t>
            </a:r>
            <a:r>
              <a:rPr lang="en-GB" sz="2000" dirty="0"/>
              <a:t>by </a:t>
            </a:r>
            <a:r>
              <a:rPr lang="en-GB" sz="2000" dirty="0" smtClean="0"/>
              <a:t>particle 2</a:t>
            </a: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5" y="1671650"/>
            <a:ext cx="1331200" cy="7686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11760" y="1671650"/>
            <a:ext cx="346538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Frequency for particle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11760" y="2134517"/>
            <a:ext cx="346538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Frequency for particle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1530" y="2841780"/>
            <a:ext cx="346538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Assume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45" y="2913715"/>
            <a:ext cx="936991" cy="1980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12" y="2841780"/>
            <a:ext cx="2085943" cy="2852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17105" y="2841780"/>
            <a:ext cx="288032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Unique form of null vector</a:t>
            </a:r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381840"/>
            <a:ext cx="3242819" cy="27733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986935" y="3381840"/>
            <a:ext cx="3780420" cy="31503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Particle 1 is receding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0" y="3832225"/>
            <a:ext cx="9144000" cy="13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5" y="4127328"/>
            <a:ext cx="5205943" cy="72106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07215" y="4146925"/>
            <a:ext cx="234026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Compact expression for redshift</a:t>
            </a:r>
          </a:p>
        </p:txBody>
      </p:sp>
    </p:spTree>
    <p:extLst>
      <p:ext uri="{BB962C8B-B14F-4D97-AF65-F5344CB8AC3E}">
        <p14:creationId xmlns:p14="http://schemas.microsoft.com/office/powerpoint/2010/main" val="79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Spacetime rotor dynamics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72927" y="1176423"/>
            <a:ext cx="1170824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 smtClean="0"/>
              <a:t>Trajectory 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05" y="1202905"/>
            <a:ext cx="578438" cy="281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6903" y="1176423"/>
            <a:ext cx="2645267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 smtClean="0"/>
              <a:t>Future-pointing </a:t>
            </a:r>
            <a:r>
              <a:rPr lang="en-GB" sz="2000" dirty="0"/>
              <a:t>velocity</a:t>
            </a:r>
            <a:endParaRPr lang="en-GB" sz="2000" dirty="0" smtClean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50" y="1131590"/>
            <a:ext cx="2311771" cy="3526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1716088"/>
            <a:ext cx="4572000" cy="3427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96525" y="1941680"/>
            <a:ext cx="3690410" cy="31503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Put the dynamics into a rotor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54" y="2365676"/>
            <a:ext cx="1291581" cy="3486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" y="2958327"/>
            <a:ext cx="2400915" cy="199481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0" y="1716088"/>
            <a:ext cx="4572000" cy="34274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797025" y="1941680"/>
            <a:ext cx="4358079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Define the acceleration bivector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10" y="2481740"/>
            <a:ext cx="2062172" cy="3407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97025" y="3111810"/>
            <a:ext cx="4050450" cy="153888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Bivector projected into the instantaneous rest frame</a:t>
            </a:r>
          </a:p>
          <a:p>
            <a:endParaRPr lang="en-GB" sz="2000" dirty="0"/>
          </a:p>
          <a:p>
            <a:r>
              <a:rPr lang="en-GB" sz="2000" dirty="0" smtClean="0"/>
              <a:t>Determines bivector up to a pure rotation in the IRF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382090" y="2886785"/>
            <a:ext cx="1260140" cy="2250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6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Motion in an electromagnetic field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1131590"/>
            <a:ext cx="2604953" cy="677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1930" y="1131590"/>
            <a:ext cx="454550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Famous equation in 3D, using the cross product. Quantities all in some rest frame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1986685"/>
            <a:ext cx="9144000" cy="5850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5" y="2121700"/>
            <a:ext cx="1327238" cy="251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241" y="2125725"/>
            <a:ext cx="1069714" cy="3110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63" y="2134607"/>
            <a:ext cx="1990857" cy="2892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3177" y="2886785"/>
            <a:ext cx="333037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Also have the energy equation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82" y="2701930"/>
            <a:ext cx="3082749" cy="6775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38" y="3690996"/>
            <a:ext cx="6224153" cy="3209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3177" y="4281940"/>
            <a:ext cx="472552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Now think of both </a:t>
            </a:r>
            <a:r>
              <a:rPr lang="en-GB" sz="2000" b="1" i="1" dirty="0" smtClean="0"/>
              <a:t>E</a:t>
            </a:r>
            <a:r>
              <a:rPr lang="en-GB" sz="2000" i="1" dirty="0" smtClean="0"/>
              <a:t> </a:t>
            </a:r>
            <a:r>
              <a:rPr lang="en-GB" sz="2000" dirty="0" smtClean="0"/>
              <a:t>and </a:t>
            </a:r>
            <a:r>
              <a:rPr lang="en-GB" sz="2000" b="1" i="1" dirty="0" smtClean="0"/>
              <a:t>IB</a:t>
            </a:r>
            <a:r>
              <a:rPr lang="en-GB" sz="2000" dirty="0" smtClean="0"/>
              <a:t> as spacetime </a:t>
            </a:r>
            <a:r>
              <a:rPr lang="en-GB" sz="2000" dirty="0" err="1" smtClean="0"/>
              <a:t>bivectors</a:t>
            </a:r>
            <a:endParaRPr lang="en-GB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057165" y="4236935"/>
            <a:ext cx="2295255" cy="61555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Note, this is the GA commutator now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282190" y="4011910"/>
            <a:ext cx="174701" cy="135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Motion in an electromagnetic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20" y="1311275"/>
            <a:ext cx="6489600" cy="948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1" y="1311610"/>
            <a:ext cx="990110" cy="61555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Electric term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1" y="2616755"/>
            <a:ext cx="1215134" cy="61555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Magnetic term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20" y="2543745"/>
            <a:ext cx="5017753" cy="8537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831890"/>
            <a:ext cx="9144000" cy="13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71600" y="4101920"/>
            <a:ext cx="355539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Define the Faraday bivector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65" y="4146925"/>
            <a:ext cx="1582781" cy="2218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551970"/>
            <a:ext cx="616568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A true spacetime quantity</a:t>
            </a:r>
          </a:p>
        </p:txBody>
      </p:sp>
    </p:spTree>
    <p:extLst>
      <p:ext uri="{BB962C8B-B14F-4D97-AF65-F5344CB8AC3E}">
        <p14:creationId xmlns:p14="http://schemas.microsoft.com/office/powerpoint/2010/main" val="24716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Motion in an electromagnetic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2214" y="1093843"/>
            <a:ext cx="121513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Now have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515" y="1118344"/>
            <a:ext cx="1933410" cy="283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6965" y="996575"/>
            <a:ext cx="450050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/>
              <a:t>R</a:t>
            </a:r>
            <a:r>
              <a:rPr lang="en-GB" sz="2000" dirty="0" smtClean="0"/>
              <a:t>emove the observer dependence to get a spacetime equation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716655"/>
            <a:ext cx="4572000" cy="3427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650" y="1896675"/>
            <a:ext cx="1376762" cy="5962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6525" y="2616755"/>
            <a:ext cx="4050450" cy="92333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A particle responds to the electric field in its instantaneous rest frame</a:t>
            </a:r>
          </a:p>
          <a:p>
            <a:r>
              <a:rPr lang="en-GB" sz="2000" dirty="0" smtClean="0">
                <a:solidFill>
                  <a:schemeClr val="accent4"/>
                </a:solidFill>
              </a:rPr>
              <a:t>The Lorentz force law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525" y="3795701"/>
            <a:ext cx="324036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Acceleration bivector is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02" y="4236935"/>
            <a:ext cx="1961143" cy="5962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1716655"/>
            <a:ext cx="4572000" cy="3426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54" y="1851670"/>
            <a:ext cx="2062172" cy="3407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97025" y="2316237"/>
            <a:ext cx="418546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Most natural to set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72100" y="3426845"/>
            <a:ext cx="2835315" cy="921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81" y="2780286"/>
            <a:ext cx="1929448" cy="13232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97025" y="4386467"/>
            <a:ext cx="405045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Spacetime dynamics in one simple equation! </a:t>
            </a:r>
          </a:p>
        </p:txBody>
      </p:sp>
    </p:spTree>
    <p:extLst>
      <p:ext uri="{BB962C8B-B14F-4D97-AF65-F5344CB8AC3E}">
        <p14:creationId xmlns:p14="http://schemas.microsoft.com/office/powerpoint/2010/main" val="12576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716655"/>
            <a:ext cx="9144000" cy="1711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6" descr="http://www.spacetimesociety.org/conferences/2004/minkowski/hminkow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84" y="1716087"/>
            <a:ext cx="2560677" cy="343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1540" y="1958809"/>
            <a:ext cx="5895655" cy="1107996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400" dirty="0" smtClean="0">
                <a:solidFill>
                  <a:schemeClr val="accent4"/>
                </a:solidFill>
              </a:rPr>
              <a:t>The natural form of the relativistic rotor equation for a particle in an electromagnetic field predicts a gyromagnetic ratio of 2</a:t>
            </a:r>
          </a:p>
        </p:txBody>
      </p:sp>
    </p:spTree>
    <p:extLst>
      <p:ext uri="{BB962C8B-B14F-4D97-AF65-F5344CB8AC3E}">
        <p14:creationId xmlns:p14="http://schemas.microsoft.com/office/powerpoint/2010/main" val="20114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History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2" descr="http://www-ma2.upc.edu/agacse2015/images/STA-0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56" y="681539"/>
            <a:ext cx="2881783" cy="446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tatic-content.springer.com/lookinside/art%3A10.1007%2FBF01883780/0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10637" r="18019" b="14125"/>
          <a:stretch/>
        </p:blipFill>
        <p:spPr bwMode="auto">
          <a:xfrm>
            <a:off x="1062752" y="1012071"/>
            <a:ext cx="2357120" cy="41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Resources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L5 S</a:t>
            </a:r>
            <a:fld id="{40E39B3E-C87B-4733-AA7D-3387836CB72D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311274"/>
            <a:ext cx="9144000" cy="383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1580" y="1867345"/>
            <a:ext cx="324036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geometry.mrao.cam.ac.uk</a:t>
            </a:r>
            <a:b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chris.doran@arm.com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cjld1@cam.ac.uk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GB" sz="24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chrisjldoran</a:t>
            </a: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#</a:t>
            </a:r>
            <a:r>
              <a:rPr lang="en-GB" sz="24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geometricalgebra</a:t>
            </a: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github.com/</a:t>
            </a:r>
            <a:r>
              <a:rPr lang="en-GB" sz="24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ga</a:t>
            </a:r>
            <a:endParaRPr lang="en-GB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/>
            </a:r>
            <a:b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65" y="825550"/>
            <a:ext cx="3015335" cy="43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geometric algebra of spacetime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15" y="1135443"/>
            <a:ext cx="2610290" cy="311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138848"/>
            <a:ext cx="450050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Invariant interval of spacetime is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702138"/>
            <a:ext cx="4572000" cy="3441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52220" y="951570"/>
            <a:ext cx="2359606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/>
              <a:t>The “particle physics” </a:t>
            </a:r>
            <a:r>
              <a:rPr lang="en-GB" sz="2000" dirty="0" smtClean="0"/>
              <a:t>convention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851670"/>
            <a:ext cx="256528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Need 4 generators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25" y="1879412"/>
            <a:ext cx="1741170" cy="280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5" y="2391730"/>
            <a:ext cx="2295525" cy="390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9" y="2976795"/>
            <a:ext cx="3808095" cy="3105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0" y="1702138"/>
            <a:ext cx="4572000" cy="34413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0" y="3949755"/>
            <a:ext cx="3040380" cy="3771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520" y="3561860"/>
            <a:ext cx="283531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Position vector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40" y="2309335"/>
            <a:ext cx="2531745" cy="352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32039" y="1851670"/>
            <a:ext cx="391543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Sometimes use the reciprocal frame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2039" y="2751770"/>
            <a:ext cx="568138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So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40" y="3156810"/>
            <a:ext cx="1478280" cy="3600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32039" y="3794143"/>
            <a:ext cx="3628478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Recover components of a vector</a:t>
            </a: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92" y="4314871"/>
            <a:ext cx="3139440" cy="3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157065" y="933060"/>
            <a:ext cx="1853335" cy="24943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511660" y="933060"/>
            <a:ext cx="1800200" cy="24943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Spacetime algebra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5" y="1233265"/>
            <a:ext cx="91440" cy="213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9" y="1226120"/>
            <a:ext cx="542925" cy="310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15" y="1226120"/>
            <a:ext cx="1102995" cy="310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30" y="1226120"/>
            <a:ext cx="683895" cy="310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35" y="1266605"/>
            <a:ext cx="125730" cy="2076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530" y="1761660"/>
            <a:ext cx="121513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/>
            <a:r>
              <a:rPr lang="en-GB" sz="2000" dirty="0" smtClean="0"/>
              <a:t>1</a:t>
            </a:r>
          </a:p>
          <a:p>
            <a:pPr algn="ctr"/>
            <a:r>
              <a:rPr lang="en-GB" sz="2000" dirty="0" smtClean="0"/>
              <a:t>scalar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1709" y="1761660"/>
            <a:ext cx="855096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/>
            <a:r>
              <a:rPr lang="en-GB" sz="2000" dirty="0" smtClean="0"/>
              <a:t>4 vectors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0941" y="1761660"/>
            <a:ext cx="1046064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/>
            <a:r>
              <a:rPr lang="en-GB" sz="2000" dirty="0" smtClean="0"/>
              <a:t>6 bivectors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27095" y="1761660"/>
            <a:ext cx="121513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/>
            <a:r>
              <a:rPr lang="en-GB" sz="2000" dirty="0" smtClean="0"/>
              <a:t>4 </a:t>
            </a:r>
            <a:r>
              <a:rPr lang="en-GB" sz="2000" dirty="0" err="1" smtClean="0"/>
              <a:t>trivectors</a:t>
            </a:r>
            <a:endParaRPr lang="en-GB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047275" y="1761660"/>
            <a:ext cx="1519222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/>
            <a:r>
              <a:rPr lang="en-GB" sz="2000" dirty="0" smtClean="0"/>
              <a:t>1 pseudoscalar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20" y="2499120"/>
            <a:ext cx="758190" cy="2076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42" y="2499120"/>
            <a:ext cx="697230" cy="2076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20" y="2481260"/>
            <a:ext cx="984885" cy="2705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07" y="2481260"/>
            <a:ext cx="1577340" cy="2705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40" y="2481260"/>
            <a:ext cx="641985" cy="27051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3427413"/>
            <a:ext cx="9144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41530" y="3786885"/>
            <a:ext cx="3752443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The pseudoscalar is defined by </a:t>
            </a: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10" y="3832225"/>
            <a:ext cx="1676400" cy="2724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41530" y="4285456"/>
            <a:ext cx="3636772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This satisfies</a:t>
            </a:r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218350"/>
            <a:ext cx="517779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bivector algebra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1311275"/>
            <a:ext cx="4572000" cy="383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0" y="1408878"/>
            <a:ext cx="457200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Space-like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5" y="2488057"/>
            <a:ext cx="2933791" cy="4437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1540" y="3193107"/>
            <a:ext cx="3780420" cy="1231106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Generate rotations in a plane</a:t>
            </a: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Form a closed algebra</a:t>
            </a: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Same behaviour as the </a:t>
            </a:r>
            <a:r>
              <a:rPr lang="en-GB" sz="2000" dirty="0" err="1" smtClean="0">
                <a:solidFill>
                  <a:schemeClr val="bg1"/>
                </a:solidFill>
              </a:rPr>
              <a:t>bivectors</a:t>
            </a:r>
            <a:r>
              <a:rPr lang="en-GB" sz="2000" dirty="0" smtClean="0">
                <a:solidFill>
                  <a:schemeClr val="bg1"/>
                </a:solidFill>
              </a:rPr>
              <a:t> we have met already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137" y="1918529"/>
            <a:ext cx="2422705" cy="2931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0" y="1311275"/>
            <a:ext cx="4572000" cy="3832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572000" y="1408878"/>
            <a:ext cx="457200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/>
            <a:r>
              <a:rPr lang="en-GB" sz="2000" dirty="0" smtClean="0"/>
              <a:t>Time-like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47" y="1918528"/>
            <a:ext cx="2422705" cy="2931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704" y="2507866"/>
            <a:ext cx="2975391" cy="4041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22050" y="3193107"/>
            <a:ext cx="4095455" cy="153888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 new type of bivector, with positive square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Generate boosts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Commutator of two time-like </a:t>
            </a:r>
            <a:r>
              <a:rPr lang="en-GB" sz="2000" dirty="0" err="1" smtClean="0"/>
              <a:t>bivectors</a:t>
            </a:r>
            <a:r>
              <a:rPr lang="en-GB" sz="2000" dirty="0" smtClean="0"/>
              <a:t> is a space-like one</a:t>
            </a:r>
          </a:p>
        </p:txBody>
      </p:sp>
    </p:spTree>
    <p:extLst>
      <p:ext uri="{BB962C8B-B14F-4D97-AF65-F5344CB8AC3E}">
        <p14:creationId xmlns:p14="http://schemas.microsoft.com/office/powerpoint/2010/main" val="41093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Observers and trajectories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 descr="http://thespectrumofriemannium.files.wordpress.com/2012/06/spacetim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16655"/>
            <a:ext cx="3192348" cy="31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996575"/>
            <a:ext cx="400544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NB will set </a:t>
            </a:r>
            <a:r>
              <a:rPr lang="en-GB" sz="2000" i="1" dirty="0" smtClean="0"/>
              <a:t>c</a:t>
            </a:r>
            <a:r>
              <a:rPr lang="en-GB" sz="2000" dirty="0" smtClean="0"/>
              <a:t>=1 from now 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716088"/>
            <a:ext cx="3041650" cy="3427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1806665"/>
            <a:ext cx="304165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accent4"/>
                </a:solidFill>
              </a:rPr>
              <a:t>Timelike</a:t>
            </a:r>
            <a:endParaRPr lang="en-GB" sz="2000" dirty="0" smtClean="0">
              <a:solidFill>
                <a:schemeClr val="accent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1013347"/>
            <a:ext cx="1541180" cy="68144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6597225" y="1086585"/>
            <a:ext cx="720079" cy="21827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45937"/>
            <a:ext cx="606172" cy="281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1" y="2238118"/>
            <a:ext cx="972648" cy="3248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0020" y="2698052"/>
            <a:ext cx="250177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Introduce the proper time </a:t>
            </a:r>
            <a:r>
              <a:rPr lang="el-GR" sz="2000" dirty="0" smtClean="0">
                <a:solidFill>
                  <a:schemeClr val="accent4"/>
                </a:solidFill>
              </a:rPr>
              <a:t>τ</a:t>
            </a:r>
            <a:r>
              <a:rPr lang="en-GB" sz="2000" dirty="0" smtClean="0">
                <a:solidFill>
                  <a:schemeClr val="accent4"/>
                </a:solidFill>
              </a:rPr>
              <a:t>: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7" y="3381840"/>
            <a:ext cx="1598628" cy="2793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85" y="3749867"/>
            <a:ext cx="814172" cy="3070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0020" y="4146925"/>
            <a:ext cx="2636785" cy="92333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Observers and massive particles follow </a:t>
            </a:r>
            <a:r>
              <a:rPr lang="en-GB" sz="2000" dirty="0" err="1" smtClean="0">
                <a:solidFill>
                  <a:schemeClr val="accent4"/>
                </a:solidFill>
              </a:rPr>
              <a:t>timelike</a:t>
            </a:r>
            <a:r>
              <a:rPr lang="en-GB" sz="2000" dirty="0" smtClean="0">
                <a:solidFill>
                  <a:schemeClr val="accent4"/>
                </a:solidFill>
              </a:rPr>
              <a:t> paths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1650" y="1716088"/>
            <a:ext cx="3060700" cy="34274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041650" y="1806665"/>
            <a:ext cx="306070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algn="ctr"/>
            <a:r>
              <a:rPr lang="en-GB" sz="2000" dirty="0" smtClean="0"/>
              <a:t>Null</a:t>
            </a: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09" y="2218867"/>
            <a:ext cx="958781" cy="3248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76845" y="2698052"/>
            <a:ext cx="2700785" cy="153888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Photons follow null trajectories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No concept of proper time for photons.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They are ‘timeless’</a:t>
            </a:r>
          </a:p>
        </p:txBody>
      </p:sp>
    </p:spTree>
    <p:extLst>
      <p:ext uri="{BB962C8B-B14F-4D97-AF65-F5344CB8AC3E}">
        <p14:creationId xmlns:p14="http://schemas.microsoft.com/office/powerpoint/2010/main" val="24760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Coordinate systems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6535" y="951570"/>
            <a:ext cx="7605845" cy="1231106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Special relativity focuses on how different observers perceive the same events – passive transformations</a:t>
            </a:r>
          </a:p>
          <a:p>
            <a:endParaRPr lang="en-GB" sz="2000" dirty="0" smtClean="0"/>
          </a:p>
          <a:p>
            <a:r>
              <a:rPr lang="en-GB" sz="2000" dirty="0" smtClean="0"/>
              <a:t>Set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41680"/>
            <a:ext cx="814171" cy="1980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571750"/>
            <a:ext cx="4572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411760" y="1858928"/>
            <a:ext cx="423047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Construct frame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1851670"/>
            <a:ext cx="1780876" cy="2733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6535" y="2751770"/>
            <a:ext cx="373541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General event can be written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0" y="3156816"/>
            <a:ext cx="2755504" cy="3922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6535" y="3659128"/>
            <a:ext cx="364540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Time coordinate is 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9" y="4101920"/>
            <a:ext cx="946895" cy="1862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6535" y="4506965"/>
            <a:ext cx="378042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Measures time on observer’s clock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822684" y="2751770"/>
            <a:ext cx="3934781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Spatial part is the remainder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13" y="3111810"/>
            <a:ext cx="2490057" cy="12856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22684" y="4551970"/>
            <a:ext cx="387043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Focus on the bivector part</a:t>
            </a:r>
          </a:p>
        </p:txBody>
      </p:sp>
    </p:spTree>
    <p:extLst>
      <p:ext uri="{BB962C8B-B14F-4D97-AF65-F5344CB8AC3E}">
        <p14:creationId xmlns:p14="http://schemas.microsoft.com/office/powerpoint/2010/main" val="34437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716088"/>
            <a:ext cx="4572000" cy="3427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Observer </a:t>
            </a:r>
            <a:r>
              <a:rPr lang="en-GB" dirty="0" err="1" smtClean="0"/>
              <a:t>bivectors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1550" y="1131590"/>
            <a:ext cx="189021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Write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50" y="1190392"/>
            <a:ext cx="3173486" cy="190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040" y="1813923"/>
            <a:ext cx="457200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Spatial generators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90" y="2301719"/>
            <a:ext cx="1170743" cy="206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" y="2976795"/>
            <a:ext cx="2402896" cy="13094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0040" y="4386467"/>
            <a:ext cx="3709754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Generate a spatial GA. The algebra of the relative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040" y="2571750"/>
            <a:ext cx="193521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Satisfy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1716088"/>
            <a:ext cx="4572000" cy="34274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842030" y="1813923"/>
            <a:ext cx="364540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Recover the spacetime metric by writing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69" y="2435205"/>
            <a:ext cx="2908038" cy="18403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32040" y="4386467"/>
            <a:ext cx="396044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Metric properties flow naturally from the split</a:t>
            </a:r>
          </a:p>
        </p:txBody>
      </p:sp>
    </p:spTree>
    <p:extLst>
      <p:ext uri="{BB962C8B-B14F-4D97-AF65-F5344CB8AC3E}">
        <p14:creationId xmlns:p14="http://schemas.microsoft.com/office/powerpoint/2010/main" val="16818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66555" y="2481740"/>
            <a:ext cx="1575175" cy="585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Observer splits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L5 S</a:t>
            </a:r>
            <a:fld id="{40E39B3E-C87B-4733-AA7D-3387836CB72D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5" y="1233265"/>
            <a:ext cx="91440" cy="213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9" y="1226120"/>
            <a:ext cx="542925" cy="310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15" y="1226120"/>
            <a:ext cx="1102995" cy="310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30" y="1226120"/>
            <a:ext cx="683895" cy="310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35" y="1266605"/>
            <a:ext cx="125730" cy="2076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02" y="1939533"/>
            <a:ext cx="91440" cy="213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90" y="1939533"/>
            <a:ext cx="466725" cy="2686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010" y="1939533"/>
            <a:ext cx="1003935" cy="310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90" y="1939533"/>
            <a:ext cx="1414400" cy="26742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106615" y="1536635"/>
            <a:ext cx="232987" cy="315035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 flipH="1">
            <a:off x="3140177" y="1536635"/>
            <a:ext cx="970336" cy="315035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2"/>
          </p:cNvCxnSpPr>
          <p:nvPr/>
        </p:nvCxnSpPr>
        <p:spPr>
          <a:xfrm>
            <a:off x="4110513" y="1536635"/>
            <a:ext cx="1001547" cy="315035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137285" y="1581640"/>
            <a:ext cx="594351" cy="27003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40" y="2666899"/>
            <a:ext cx="1214324" cy="2198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3325570"/>
            <a:ext cx="5328762" cy="2812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9" y="2616755"/>
            <a:ext cx="4992001" cy="28129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27195" y="3268600"/>
            <a:ext cx="2295255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Relative space and spacetime share the same </a:t>
            </a:r>
            <a:r>
              <a:rPr lang="en-GB" sz="2000" dirty="0" err="1" smtClean="0"/>
              <a:t>pseudoscalar</a:t>
            </a:r>
            <a:endParaRPr lang="en-GB" sz="20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0" y="3832225"/>
            <a:ext cx="6102350" cy="13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57201" y="4056915"/>
            <a:ext cx="5104910" cy="92333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accent4"/>
                </a:solidFill>
              </a:rPr>
              <a:t>This projective split between spacetime and relative space is observer-dependent.</a:t>
            </a:r>
          </a:p>
          <a:p>
            <a:r>
              <a:rPr lang="en-GB" sz="2000" dirty="0" smtClean="0">
                <a:solidFill>
                  <a:schemeClr val="accent4"/>
                </a:solidFill>
              </a:rPr>
              <a:t>A very useful technique</a:t>
            </a:r>
          </a:p>
        </p:txBody>
      </p:sp>
    </p:spTree>
    <p:extLst>
      <p:ext uri="{BB962C8B-B14F-4D97-AF65-F5344CB8AC3E}">
        <p14:creationId xmlns:p14="http://schemas.microsoft.com/office/powerpoint/2010/main" val="37119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83385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s^2 = c^2 t^2 - \mathrm{x}^2 - \mathrm{y}^2 - \mathrm{z}^2&#10;\end{align*}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213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\{ \gamdm \}&#10;\end{align*}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366"/>
  <p:tag name="ORIGINALWIDTH" val="731.908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\dot{p} \go = q F \dt v \, \go&#10;\end{align*}&#10;\end{document}"/>
  <p:tag name="IGUANATEXSIZE" val="26"/>
  <p:tag name="IGUANATEXCURSOR" val="1796"/>
  <p:tag name="TRANSPARENCY" val="True"/>
  <p:tag name="FILENAME" val=""/>
  <p:tag name="INPUTTYPE" val="0"/>
  <p:tag name="LATEXENGINEID" val="0"/>
  <p:tag name="TEMPFOLDER" val="C:\Users\chrdor01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5.7218"/>
  <p:tag name="ORIGINALWIDTH" val="521.184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\color{white}&#10;&#10;&#10;\begin{document}&#10;\begin{align*}&#10;\dot{v} = \frac{q}{m} F \dt v&#10;\end{align*}&#10;\end{document}"/>
  <p:tag name="IGUANATEXSIZE" val="26"/>
  <p:tag name="IGUANATEXCURSOR" val="1720"/>
  <p:tag name="TRANSPARENCY" val="True"/>
  <p:tag name="FILENAME" val=""/>
  <p:tag name="INPUTTYPE" val="0"/>
  <p:tag name="LATEXENGINEID" val="0"/>
  <p:tag name="TEMPFOLDER" val="C:\Users\chrdor01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5.7218"/>
  <p:tag name="ORIGINALWIDTH" val="742.407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\color{white}&#10;&#10;&#10;\begin{document}&#10;\begin{align*}&#10;\dot{v} v = \frac{q}{m} (F \dt v) v &#10;\end{align*}&#10;\end{document}"/>
  <p:tag name="IGUANATEXSIZE" val="26"/>
  <p:tag name="IGUANATEXCURSOR" val="1803"/>
  <p:tag name="TRANSPARENCY" val="True"/>
  <p:tag name="FILENAME" val=""/>
  <p:tag name="INPUTTYPE" val="0"/>
  <p:tag name="LATEXENGINEID" val="0"/>
  <p:tag name="TEMPFOLDER" val="C:\Users\chrdor01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9839"/>
  <p:tag name="ORIGINALWIDTH" val="780.65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\dot{v} v = 2 ( \Rdot \Rrev ) \dt v \, v&#10;\end{align*}&#10;\end{document}"/>
  <p:tag name="IGUANATEXSIZE" val="26"/>
  <p:tag name="IGUANATEXCURSOR" val="1807"/>
  <p:tag name="TRANSPARENCY" val="True"/>
  <p:tag name="FILENAME" val=""/>
  <p:tag name="INPUTTYPE" val="0"/>
  <p:tag name="LATEXENGINEID" val="0"/>
  <p:tag name="TEMPFOLDER" val="C:\Users\chrdor01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00.9374"/>
  <p:tag name="ORIGINALWIDTH" val="730.408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2 \Rdot \Rrev &amp;= \frac{q}{m} F \\&#10;\Rdot &amp;= \frac{q}{2m} F R&#10;\end{align*}&#10;\end{document}"/>
  <p:tag name="IGUANATEXSIZE" val="26"/>
  <p:tag name="IGUANATEXCURSOR" val="1810"/>
  <p:tag name="TRANSPARENCY" val="True"/>
  <p:tag name="FILENAME" val=""/>
  <p:tag name="INPUTTYPE" val="0"/>
  <p:tag name="LATEXENGINEID" val="0"/>
  <p:tag name="TEMPFOLDER" val="C:\Users\chrdor01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434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\{\gamdm \wdg \gamdn\}&#10;\end{align*}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269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\{I\gamdm \}&#10;\end{align*}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49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I&#10;\end{align*}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298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\tilde{\alpha} = \alpha&#10;\end{align*}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274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\tilde{a} = a&#10;\end{align*}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87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\tilde{B}=-B&#10;\end{align*}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621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(Ia)^\sim = - Ia&#10;\end{align*}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252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\tilde{I} = I&#10;\end{align*}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66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\color{white}&#10;&#10;&#10;\begin{document}&#10;\begin{align*}&#10;I = \go\gi\gj\gk&#10;\end{align*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685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&#10;\definecolor{myGrey}{RGB}{62,62,64}&#10;&#10;\color{myGrey}&#10;\color{white}&#10;&#10;&#10;\begin{document}&#10;\begin{align*}&#10;\{\go,\gi,\gj,\gk\}&#10;\end{align*}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2318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\color{white}&#10;&#10;&#10;\begin{document}&#10;\begin{align*}&#10;I^2 &amp;= \go\gi\gj\gk\go\gi\gj\gk&#10;= \go\gi\gj \go\gi\gk \\&#10;&amp;= -\go\gi\go\gi = -1&#10;\end{align*}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7.979"/>
  <p:tag name="ORIGINALWIDTH" val="1110.611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\color{white}&#10;&#10;&#10;\begin{document}&#10;\begin{align*}&#10;(\gam_i \gam_j)^2 = - \gam_i^2 \gam_j^2 = -1&#10;\end{align*}&#10;\end{document}"/>
  <p:tag name="IGUANATEXSIZE" val="26"/>
  <p:tag name="IGUANATEXCURSOR" val="1589"/>
  <p:tag name="TRANSPARENCY" val="True"/>
  <p:tag name="FILENAME" val=""/>
  <p:tag name="INPUTTYPE" val="0"/>
  <p:tag name="LATEXENGINEID" val="0"/>
  <p:tag name="TEMPFOLDER" val="C:\Users\chrdor01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9861"/>
  <p:tag name="ORIGINALWIDTH" val="917.135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\color{white}&#10;&#10;&#10;\begin{document}&#10;\begin{align*}&#10;\{ \gi\gj, \, \gj\gk, \, \gk\gi \}&#10;\end{align*}&#10;\end{document}"/>
  <p:tag name="IGUANATEXSIZE" val="26"/>
  <p:tag name="IGUANATEXCURSOR" val="1579"/>
  <p:tag name="TRANSPARENCY" val="True"/>
  <p:tag name="FILENAME" val=""/>
  <p:tag name="INPUTTYPE" val="0"/>
  <p:tag name="LATEXENGINEID" val="0"/>
  <p:tag name="TEMPFOLDER" val="C:\Users\chrdor01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9861"/>
  <p:tag name="ORIGINALWIDTH" val="917.135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\{ \gi\go, \, \gj\go, \, \gk\go \}&#10;\end{align*}&#10;\end{document}"/>
  <p:tag name="IGUANATEXSIZE" val="26"/>
  <p:tag name="IGUANATEXCURSOR" val="1580"/>
  <p:tag name="TRANSPARENCY" val="True"/>
  <p:tag name="FILENAME" val=""/>
  <p:tag name="INPUTTYPE" val="0"/>
  <p:tag name="LATEXENGINEID" val="0"/>
  <p:tag name="TEMPFOLDER" val="C:\Users\chrdor01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9809"/>
  <p:tag name="ORIGINALWIDTH" val="1126.35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(\gi\go)^2 = - \gi^2 \go^2 = +1&#10;\end{align*}&#10;\end{document}"/>
  <p:tag name="IGUANATEXSIZE" val="26"/>
  <p:tag name="IGUANATEXCURSOR" val="1577"/>
  <p:tag name="TRANSPARENCY" val="True"/>
  <p:tag name="FILENAME" val=""/>
  <p:tag name="INPUTTYPE" val="0"/>
  <p:tag name="LATEXENGINEID" val="0"/>
  <p:tag name="TEMPFOLDER" val="C:\Users\chrdor01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.9678"/>
  <p:tag name="ORIGINALWIDTH" val="583.4271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x' = \frac{\partial x(\lambda)}{\partial \lambda}&#10;\end{align*}&#10;\end{document}"/>
  <p:tag name="IGUANATEXSIZE" val="26"/>
  <p:tag name="IGUANATEXCURSOR" val="1576"/>
  <p:tag name="TRANSPARENCY" val="True"/>
  <p:tag name="FILENAME" val=""/>
  <p:tag name="INPUTTYPE" val="0"/>
  <p:tag name="LATEXENGINEID" val="0"/>
  <p:tag name="TEMPFOLDER" val="C:\Users\chrdor01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229.471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x(\lam)&#10;\end{align*}&#10;\end{document}"/>
  <p:tag name="IGUANATEXSIZE" val="26"/>
  <p:tag name="IGUANATEXCURSOR" val="1580"/>
  <p:tag name="TRANSPARENCY" val="True"/>
  <p:tag name="FILENAME" val=""/>
  <p:tag name="INPUTTYPE" val="0"/>
  <p:tag name="LATEXENGINEID" val="0"/>
  <p:tag name="TEMPFOLDER" val="C:\Users\chrdor01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9846"/>
  <p:tag name="ORIGINALWIDTH" val="368.20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\color{white}&#10;&#10;&#10;\begin{document}&#10;\begin{align*}&#10;{x'}^2 &gt; 0&#10;\end{align*}&#10;\end{document}"/>
  <p:tag name="IGUANATEXSIZE" val="26"/>
  <p:tag name="IGUANATEXCURSOR" val="1582"/>
  <p:tag name="TRANSPARENCY" val="True"/>
  <p:tag name="FILENAME" val=""/>
  <p:tag name="INPUTTYPE" val="0"/>
  <p:tag name="LATEXENGINEID" val="0"/>
  <p:tag name="TEMPFOLDER" val="C:\Users\chrdor01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368"/>
  <p:tag name="ORIGINALWIDTH" val="605.174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\color{white}&#10;&#10;&#10;\begin{document}&#10;\begin{align*}&#10;v = \partial_\tau x = \dot{x} &#10;\end{align*}&#10;\end{document}"/>
  <p:tag name="IGUANATEXSIZE" val="26"/>
  <p:tag name="IGUANATEXCURSOR" val="1586"/>
  <p:tag name="TRANSPARENCY" val="True"/>
  <p:tag name="FILENAME" val=""/>
  <p:tag name="INPUTTYPE" val="0"/>
  <p:tag name="LATEXENGINEID" val="0"/>
  <p:tag name="TEMPFOLDER" val="C:\Users\chrdor01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355"/>
  <p:tag name="ORIGINALWIDTH" val="308.211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\color{white}&#10;&#10;&#10;\begin{document}&#10;\begin{align*}&#10;v^2 = 1&#10;\end{align*}&#10;\end{document}"/>
  <p:tag name="IGUANATEXSIZE" val="26"/>
  <p:tag name="IGUANATEXCURSOR" val="1579"/>
  <p:tag name="TRANSPARENCY" val="True"/>
  <p:tag name="FILENAME" val=""/>
  <p:tag name="INPUTTYPE" val="0"/>
  <p:tag name="LATEXENGINEID" val="0"/>
  <p:tag name="TEMPFOLDER" val="C:\Users\chrdor01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4896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&#10;\definecolor{myGrey}{RGB}{62,62,64}&#10;&#10;\color{myGrey}&#10;\color{white}&#10;&#10;&#10;\begin{document}&#10;\begin{align*}&#10;\go^2=1, \quad \gamma_i^2 = -1&#10;\end{align*}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9846"/>
  <p:tag name="ORIGINALWIDTH" val="362.954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{x'}^2 = 0&#10;\end{align*}&#10;\end{document}"/>
  <p:tag name="IGUANATEXSIZE" val="26"/>
  <p:tag name="IGUANATEXCURSOR" val="1583"/>
  <p:tag name="TRANSPARENCY" val="True"/>
  <p:tag name="FILENAME" val=""/>
  <p:tag name="INPUTTYPE" val="0"/>
  <p:tag name="LATEXENGINEID" val="0"/>
  <p:tag name="TEMPFOLDER" val="C:\Users\chrdor01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99063"/>
  <p:tag name="ORIGINALWIDTH" val="308.211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v = e_0&#10;\end{align*}&#10;\end{document}"/>
  <p:tag name="IGUANATEXSIZE" val="26"/>
  <p:tag name="IGUANATEXCURSOR" val="1580"/>
  <p:tag name="TRANSPARENCY" val="True"/>
  <p:tag name="FILENAME" val=""/>
  <p:tag name="INPUTTYPE" val="0"/>
  <p:tag name="LATEXENGINEID" val="0"/>
  <p:tag name="TEMPFOLDER" val="C:\Users\chrdor01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674.165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e_i, \quad e_i \dt v = 0&#10;\end{align*}&#10;\end{document}"/>
  <p:tag name="IGUANATEXSIZE" val="26"/>
  <p:tag name="IGUANATEXCURSOR" val="1597"/>
  <p:tag name="TRANSPARENCY" val="True"/>
  <p:tag name="FILENAME" val=""/>
  <p:tag name="INPUTTYPE" val="0"/>
  <p:tag name="LATEXENGINEID" val="0"/>
  <p:tag name="TEMPFOLDER" val="C:\Users\chrdor01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4814"/>
  <p:tag name="ORIGINALWIDTH" val="1043.1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\color{white}&#10;&#10;&#10;\begin{document}&#10;\begin{align*}&#10;x = x^\mu e_\mu = t v + x^i e_i&#10;\end{align*}&#10;\end{document}"/>
  <p:tag name="IGUANATEXSIZE" val="26"/>
  <p:tag name="IGUANATEXCURSOR" val="1593"/>
  <p:tag name="TRANSPARENCY" val="True"/>
  <p:tag name="FILENAME" val=""/>
  <p:tag name="INPUTTYPE" val="0"/>
  <p:tag name="LATEXENGINEID" val="0"/>
  <p:tag name="TEMPFOLDER" val="C:\Users\chrdor01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.49118"/>
  <p:tag name="ORIGINALWIDTH" val="358.455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\color{white}&#10;&#10;&#10;\begin{document}&#10;\begin{align*}&#10;t = v \dt x&#10;\end{align*}&#10;\end{document}"/>
  <p:tag name="IGUANATEXSIZE" val="26"/>
  <p:tag name="IGUANATEXCURSOR" val="1524"/>
  <p:tag name="TRANSPARENCY" val="True"/>
  <p:tag name="FILENAME" val=""/>
  <p:tag name="INPUTTYPE" val="0"/>
  <p:tag name="LATEXENGINEID" val="0"/>
  <p:tag name="TEMPFOLDER" val="C:\Users\chrdor01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6.6892"/>
  <p:tag name="ORIGINALWIDTH" val="942.632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x^i e_i &amp;= x - x \dt v \, v \\&#10;&amp;= (xv-x \dt v) v \\&#10;&amp;= x \wdg v \, v&#10;\end{align*}&#10;\end{document}"/>
  <p:tag name="IGUANATEXSIZE" val="26"/>
  <p:tag name="IGUANATEXCURSOR" val="1641"/>
  <p:tag name="TRANSPARENCY" val="True"/>
  <p:tag name="FILENAME" val=""/>
  <p:tag name="INPUTTYPE" val="0"/>
  <p:tag name="LATEXENGINEID" val="0"/>
  <p:tag name="TEMPFOLDER" val="C:\Users\chrdor01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.99102"/>
  <p:tag name="ORIGINALWIDTH" val="1201.3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xv = x \dt v + x \wdg v = t + \bx&#10;\end{align*}&#10;\end{document}"/>
  <p:tag name="IGUANATEXSIZE" val="26"/>
  <p:tag name="IGUANATEXCURSOR" val="1606"/>
  <p:tag name="TRANSPARENCY" val="True"/>
  <p:tag name="FILENAME" val=""/>
  <p:tag name="INPUTTYPE" val="0"/>
  <p:tag name="LATEXENGINEID" val="0"/>
  <p:tag name="TEMPFOLDER" val="C:\Users\chrdor01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7.99023"/>
  <p:tag name="ORIGINALWIDTH" val="443.194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\color{white}&#10;&#10;&#10;\begin{document}&#10;\begin{align*}&#10;\blde_i = e_i e_0&#10;\end{align*}&#10;\end{document}"/>
  <p:tag name="IGUANATEXSIZE" val="26"/>
  <p:tag name="IGUANATEXCURSOR" val="1524"/>
  <p:tag name="TRANSPARENCY" val="True"/>
  <p:tag name="FILENAME" val=""/>
  <p:tag name="INPUTTYPE" val="0"/>
  <p:tag name="LATEXENGINEID" val="0"/>
  <p:tag name="TEMPFOLDER" val="C:\Users\chrdor01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5.6881"/>
  <p:tag name="ORIGINALWIDTH" val="909.636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\color{white}&#10;&#10;&#10;\begin{document}&#10;\begin{align*}&#10;\blde_i \dt \blde_j &#10;&amp;= \la e_i e_0 e_j e_0 \ra \\&#10;&amp;= - \la e_i e_j \ra \\&#10;&amp;= \delta_{ij}&#10;\end{align*}&#10;\end{document}"/>
  <p:tag name="IGUANATEXSIZE" val="26"/>
  <p:tag name="IGUANATEXCURSOR" val="1661"/>
  <p:tag name="TRANSPARENCY" val="True"/>
  <p:tag name="FILENAME" val=""/>
  <p:tag name="INPUTTYPE" val="0"/>
  <p:tag name="LATEXENGINEID" val="0"/>
  <p:tag name="TEMPFOLDER" val="C:\Users\chrdor01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6.663"/>
  <p:tag name="ORIGINALWIDTH" val="1100.86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x^2 &#10;&amp;= xvvx \\&#10;&amp;= (t + \bx) (t + v \wdg x) \\&#10;&amp;= (t+\bx)(t-\bx) \\&#10;&amp;= t^2 - \bx^2 &#10;\end{align*}&#10;\end{document}"/>
  <p:tag name="IGUANATEXSIZE" val="26"/>
  <p:tag name="IGUANATEXCURSOR" val="1655"/>
  <p:tag name="TRANSPARENCY" val="True"/>
  <p:tag name="FILENAME" val=""/>
  <p:tag name="INPUTTYPE" val="0"/>
  <p:tag name="LATEXENGINEID" val="0"/>
  <p:tag name="TEMPFOLDER" val="C:\Users\chrdor01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8.70937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\color{white}&#10;&#10;&#10;\begin{document}&#10;\begin{align*}&#10;\gamdm \dt \gamdn = \eta_{\mu\nu}= \mbox{diag($+$ $-$ $-$ $-$)}&#10;\end{align*}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3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1&#10;\end{align*}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213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\{ \gamdm \}&#10;\end{align*}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434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\{\gamdm \wdg \gamdn\}&#10;\end{align*}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269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\{I\gamdm \}&#10;\end{align*}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1.75"/>
  <p:tag name="ORIGINALWIDTH" val="49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I&#10;\end{align*}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3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\newcommand{\blde}{\be}&#10;&#10;\definecolor{myGrey}{RGB}{62,62,64}&#10;\color{myGrey}&#10;&#10;\begin{document}&#10;\begin{align*}&#10;1&#10;\end{align*}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183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\newcommand{\blde}{\be}&#10;&#10;\definecolor{myGrey}{RGB}{62,62,64}&#10;\color{myGrey}&#10;&#10;\begin{document}&#10;\begin{align*}&#10; \{\be_i \}&#10;\end{align*}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395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n}{\bm{n}}&#10;\newcommand{\bx}{\bm{x}}&#10;\newcommand{\dt}{\! \cdot \!}&#10;\newcommand{\wdg}{\! \wedge \!}&#10;\newcommand{\crs}{\! \times \!}&#10;\newcommand{\scp}{\! \ast \!}&#10;\newcommand{\blde}{\be}&#10;&#10;\definecolor{myGrey}{RGB}{62,62,64}&#10;\color{myGrey}&#10;&#10;\begin{document}&#10;\begin{align*}&#10;\{\be_i \wdg \be_j \} &#10;\end{align*}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373"/>
  <p:tag name="ORIGINALWIDTH" val="535.43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I = \blde_1 \blde_2 \blde_3&#10;\end{align*}&#10;\end{document}"/>
  <p:tag name="IGUANATEXSIZE" val="26"/>
  <p:tag name="IGUANATEXCURSOR" val="1577"/>
  <p:tag name="TRANSPARENCY" val="True"/>
  <p:tag name="FILENAME" val=""/>
  <p:tag name="INPUTTYPE" val="0"/>
  <p:tag name="LATEXENGINEID" val="0"/>
  <p:tag name="TEMPFOLDER" val="C:\Users\chrdor01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3961"/>
  <p:tag name="ORIGINALWIDTH" val="459.692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\blde_i = \gam_i \gam_0&#10;\end{align*}&#10;\end{document}"/>
  <p:tag name="IGUANATEXSIZE" val="26"/>
  <p:tag name="IGUANATEXCURSOR" val="1596"/>
  <p:tag name="TRANSPARENCY" val="True"/>
  <p:tag name="FILENAME" val=""/>
  <p:tag name="INPUTTYPE" val="0"/>
  <p:tag name="LATEXENGINEID" val="0"/>
  <p:tag name="TEMPFOLDER" val="C:\Users\chrdor01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32331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&#10;\definecolor{myGrey}{RGB}{62,62,64}&#10;&#10;\color{myGrey}&#10;\color{white}&#10;&#10;&#10;\begin{document}&#10;\begin{align*}&#10;x = x^\mu \gamdm = ct \go + x^i \gamma_i&#10;\end{align*}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2017.24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\blde_1 \blde_2 \blde_3 = \gi\go\gj\go\gk\go&#10;= \go \gi \gj \gk = I&#10;\end{align*}&#10;\end{document}"/>
  <p:tag name="IGUANATEXSIZE" val="26"/>
  <p:tag name="IGUANATEXCURSOR" val="1639"/>
  <p:tag name="TRANSPARENCY" val="True"/>
  <p:tag name="FILENAME" val=""/>
  <p:tag name="INPUTTYPE" val="0"/>
  <p:tag name="LATEXENGINEID" val="0"/>
  <p:tag name="TEMPFOLDER" val="C:\Users\chrdor01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1889.76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\blde_1 \blde_2 = \gi\go\gj\go = \go\gi \gj \gk \go = I \blde_3 &#10;\end{align*}&#10;\end{document}"/>
  <p:tag name="IGUANATEXSIZE" val="26"/>
  <p:tag name="IGUANATEXCURSOR" val="1636"/>
  <p:tag name="TRANSPARENCY" val="True"/>
  <p:tag name="FILENAME" val=""/>
  <p:tag name="INPUTTYPE" val="0"/>
  <p:tag name="LATEXENGINEID" val="0"/>
  <p:tag name="TEMPFOLDER" val="C:\Users\chrdor01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8.9314"/>
  <p:tag name="ORIGINALWIDTH" val="880.3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\bm{u}&#10;&amp;= \frac{\partial \bx}{\partial t} &#10;= \frac{\partial \bx}{\partial&#10;\tau} \frac{\partial \tau}{\partial t} \\&#10;&amp;= \frac{u \wdg v}{u \dt v}&#10;\end{align*}&#10;\end{document}"/>
  <p:tag name="IGUANATEXSIZE" val="26"/>
  <p:tag name="IGUANATEXCURSOR" val="1581"/>
  <p:tag name="TRANSPARENCY" val="True"/>
  <p:tag name="FILENAME" val=""/>
  <p:tag name="INPUTTYPE" val="0"/>
  <p:tag name="LATEXENGINEID" val="0"/>
  <p:tag name="TEMPFOLDER" val="C:\Users\chrdor01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218.972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x(\tau)&#10;\end{align*}&#10;\end{document}"/>
  <p:tag name="IGUANATEXSIZE" val="26"/>
  <p:tag name="IGUANATEXCURSOR" val="1580"/>
  <p:tag name="TRANSPARENCY" val="True"/>
  <p:tag name="FILENAME" val=""/>
  <p:tag name="INPUTTYPE" val="0"/>
  <p:tag name="LATEXENGINEID" val="0"/>
  <p:tag name="TEMPFOLDER" val="C:\Users\chrdor01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99063"/>
  <p:tag name="ORIGINALWIDTH" val="308.211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v = e_0&#10;\end{align*}&#10;\end{document}"/>
  <p:tag name="IGUANATEXSIZE" val="26"/>
  <p:tag name="IGUANATEXCURSOR" val="1580"/>
  <p:tag name="TRANSPARENCY" val="True"/>
  <p:tag name="FILENAME" val=""/>
  <p:tag name="INPUTTYPE" val="0"/>
  <p:tag name="LATEXENGINEID" val="0"/>
  <p:tag name="TEMPFOLDER" val="C:\Users\chrdor01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218.972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x(\tau)&#10;\end{align*}&#10;\end{document}"/>
  <p:tag name="IGUANATEXSIZE" val="26"/>
  <p:tag name="IGUANATEXCURSOR" val="1580"/>
  <p:tag name="TRANSPARENCY" val="True"/>
  <p:tag name="FILENAME" val=""/>
  <p:tag name="INPUTTYPE" val="0"/>
  <p:tag name="LATEXENGINEID" val="0"/>
  <p:tag name="TEMPFOLDER" val="C:\Users\chrdor01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99063"/>
  <p:tag name="ORIGINALWIDTH" val="95.9880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e_0&#10;\end{align*}&#10;\end{document}"/>
  <p:tag name="IGUANATEXSIZE" val="26"/>
  <p:tag name="IGUANATEXCURSOR" val="1576"/>
  <p:tag name="TRANSPARENCY" val="True"/>
  <p:tag name="FILENAME" val=""/>
  <p:tag name="INPUTTYPE" val="0"/>
  <p:tag name="LATEXENGINEID" val="0"/>
  <p:tag name="TEMPFOLDER" val="C:\Users\chrdor01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364"/>
  <p:tag name="ORIGINALWIDTH" val="1370.07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uv = \partial_\tau [x(\tau) v] &#10;= \partial_\tau( t + \bx)&#10;\end{align*}&#10;\end{document}"/>
  <p:tag name="IGUANATEXSIZE" val="26"/>
  <p:tag name="IGUANATEXCURSOR" val="1593"/>
  <p:tag name="TRANSPARENCY" val="True"/>
  <p:tag name="FILENAME" val=""/>
  <p:tag name="INPUTTYPE" val="0"/>
  <p:tag name="LATEXENGINEID" val="0"/>
  <p:tag name="TEMPFOLDER" val="C:\Users\chrdor01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690.663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\partial_\tau t &#10;= u \dt v = \gamma&#10;\end{align*}&#10;\end{document}"/>
  <p:tag name="IGUANATEXSIZE" val="26"/>
  <p:tag name="IGUANATEXCURSOR" val="1608"/>
  <p:tag name="TRANSPARENCY" val="True"/>
  <p:tag name="FILENAME" val=""/>
  <p:tag name="INPUTTYPE" val="0"/>
  <p:tag name="LATEXENGINEID" val="0"/>
  <p:tag name="TEMPFOLDER" val="C:\Users\chrdor01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4863"/>
  <p:tag name="ORIGINALWIDTH" val="705.661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uv = \gamma (1+ \bm{u}) &#10;\end{align*}&#10;\end{document}"/>
  <p:tag name="IGUANATEXSIZE" val="26"/>
  <p:tag name="IGUANATEXCURSOR" val="1598"/>
  <p:tag name="TRANSPARENCY" val="True"/>
  <p:tag name="FILENAME" val=""/>
  <p:tag name="INPUTTYPE" val="0"/>
  <p:tag name="LATEXENGINEID" val="0"/>
  <p:tag name="TEMPFOLDER" val="C:\Users\chrdor01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2257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\gam^0 = \go, \quad \gam^i = - \gam_i&#10;\end{align*}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4826"/>
  <p:tag name="ORIGINALWIDTH" val="736.40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&#10;\definecolor{myGrey}{RGB}{62,62,64}&#10;&#10;\color{myGrey}&#10;%\color{white}&#10;&#10;&#10;\begin{document}&#10;\begin{align*}&#10;1 = \gam^2 (1-\mb{u}^2)&#10;\end{align*}&#10;\end{document}"/>
  <p:tag name="IGUANATEXSIZE" val="26"/>
  <p:tag name="IGUANATEXCURSOR" val="1596"/>
  <p:tag name="TRANSPARENCY" val="True"/>
  <p:tag name="FILENAME" val=""/>
  <p:tag name="INPUTTYPE" val="0"/>
  <p:tag name="LATEXENGINEID" val="0"/>
  <p:tag name="TEMPFOLDER" val="C:\Users\chrdor01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116"/>
  <p:tag name="ORIGINALWIDTH" val="804.649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\newcommand{\cx}{\mathrm{x}}&#10;\definecolor{myGrey}{RGB}{62,62,64}&#10;&#10;\color{myGrey}&#10;%\color{white}&#10;&#10;&#10;\begin{document}&#10;\begin{align*}&#10;\cx' &amp;= \gam(\cx-\beta t)  \\&#10;\cx &amp;= \gam(\cx'+\beta t') &#10;\end{align*}&#10;\end{document}"/>
  <p:tag name="IGUANATEXSIZE" val="26"/>
  <p:tag name="IGUANATEXCURSOR" val="1627"/>
  <p:tag name="TRANSPARENCY" val="True"/>
  <p:tag name="FILENAME" val=""/>
  <p:tag name="INPUTTYPE" val="0"/>
  <p:tag name="LATEXENGINEID" val="0"/>
  <p:tag name="TEMPFOLDER" val="C:\Users\chrdor01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116"/>
  <p:tag name="ORIGINALWIDTH" val="782.152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\newcommand{\cx}{\mathrm{x}}&#10;\definecolor{myGrey}{RGB}{62,62,64}&#10;&#10;\color{myGrey}&#10;%\color{white}&#10;&#10;&#10;\begin{document}&#10;\begin{align*}&#10;t' &amp;= \gam (t - \beta  \cx) \\&#10;t &amp;= \gam (t' + \beta \cx') &#10;\end{align*}&#10;\end{document}"/>
  <p:tag name="IGUANATEXSIZE" val="26"/>
  <p:tag name="IGUANATEXCURSOR" val="1653"/>
  <p:tag name="TRANSPARENCY" val="True"/>
  <p:tag name="FILENAME" val=""/>
  <p:tag name="INPUTTYPE" val="0"/>
  <p:tag name="LATEXENGINEID" val="0"/>
  <p:tag name="TEMPFOLDER" val="C:\Users\chrdor01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4814"/>
  <p:tag name="ORIGINALWIDTH" val="893.138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\newcommand{\cx}{\mathrm{x}}&#10;\definecolor{myGrey}{RGB}{62,62,64}&#10;&#10;\color{myGrey}&#10;%\color{white}&#10;&#10;&#10;\begin{document}&#10;\begin{align*}&#10;x = x^\mu e_\mu = {x^\mu}' e_\mu'&#10;\end{align*}&#10;\end{document}"/>
  <p:tag name="IGUANATEXSIZE" val="26"/>
  <p:tag name="IGUANATEXCURSOR" val="1634"/>
  <p:tag name="TRANSPARENCY" val="True"/>
  <p:tag name="FILENAME" val=""/>
  <p:tag name="INPUTTYPE" val="0"/>
  <p:tag name="LATEXENGINEID" val="0"/>
  <p:tag name="TEMPFOLDER" val="C:\Users\chrdor01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327"/>
  <p:tag name="ORIGINALWIDTH" val="1069.36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\newcommand{\cx}{\mathrm{x}}&#10;\definecolor{myGrey}{RGB}{62,62,64}&#10;&#10;\color{myGrey}&#10;%\color{white}&#10;&#10;&#10;\begin{document}&#10;\begin{align*}&#10;t = e^0 \dt x, \quad t' = {e^0}' \dt x&#10;\end{align*}&#10;\end{document}"/>
  <p:tag name="IGUANATEXSIZE" val="26"/>
  <p:tag name="IGUANATEXCURSOR" val="1617"/>
  <p:tag name="TRANSPARENCY" val="True"/>
  <p:tag name="FILENAME" val=""/>
  <p:tag name="INPUTTYPE" val="0"/>
  <p:tag name="LATEXENGINEID" val="0"/>
  <p:tag name="TEMPFOLDER" val="C:\Users\chrdor01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1118.8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\newcommand{\cx}{\mathrm{x}}&#10;\definecolor{myGrey}{RGB}{62,62,64}&#10;&#10;\color{myGrey}&#10;\color{white}&#10;&#10;&#10;\begin{document}&#10;\begin{align*}&#10;t e_0 +\cx e_1 = t' e_0' + \cx' e_1'&#10;\end{align*}&#10;\end{document}"/>
  <p:tag name="IGUANATEXSIZE" val="26"/>
  <p:tag name="IGUANATEXCURSOR" val="1552"/>
  <p:tag name="TRANSPARENCY" val="True"/>
  <p:tag name="FILENAME" val=""/>
  <p:tag name="INPUTTYPE" val="0"/>
  <p:tag name="LATEXENGINEID" val="0"/>
  <p:tag name="TEMPFOLDER" val="C:\Users\chrdor01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8.7101"/>
  <p:tag name="ORIGINALWIDTH" val="848.14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\newcommand{\cx}{\mathrm{x}}&#10;\definecolor{myGrey}{RGB}{62,62,64}&#10;&#10;\color{myGrey}&#10;\color{white}&#10;&#10;&#10;\begin{document}&#10;\begin{align*}&#10;e_0' &amp;= \gam (e_0 + \beta e_1) \\&#10;e_1' &amp;= \gam (e_1 + \beta e_0)&#10;\end{align*}&#10;\end{document}"/>
  <p:tag name="IGUANATEXSIZE" val="26"/>
  <p:tag name="IGUANATEXCURSOR" val="1659"/>
  <p:tag name="TRANSPARENCY" val="True"/>
  <p:tag name="FILENAME" val=""/>
  <p:tag name="INPUTTYPE" val="0"/>
  <p:tag name="LATEXENGINEID" val="0"/>
  <p:tag name="TEMPFOLDER" val="C:\Users\chrdor01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1082.11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\newcommand{\cx}{\mathrm{x}}&#10;\definecolor{myGrey}{RGB}{62,62,64}&#10;&#10;\color{myGrey}&#10;%\color{white}&#10;&#10;&#10;\begin{document}&#10;\begin{align*}&#10;\tanh\!\alpha = \beta , \quad (\beta  &lt; 1)&#10;\end{align*}&#10;\end{document}"/>
  <p:tag name="IGUANATEXSIZE" val="26"/>
  <p:tag name="IGUANATEXCURSOR" val="1637"/>
  <p:tag name="TRANSPARENCY" val="True"/>
  <p:tag name="FILENAME" val=""/>
  <p:tag name="INPUTTYPE" val="0"/>
  <p:tag name="LATEXENGINEID" val="0"/>
  <p:tag name="TEMPFOLDER" val="C:\Users\chrdor01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4826"/>
  <p:tag name="ORIGINALWIDTH" val="1506.56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\newcommand{\cx}{\mathrm{x}}&#10;\definecolor{myGrey}{RGB}{62,62,64}&#10;&#10;\color{myGrey}&#10;%\color{white}&#10;&#10;&#10;\begin{document}&#10;\begin{align*}&#10;\gam = (1 - \tanh^2\! \alpha)^{-1/2} = \cosh\!\alpha&#10;\end{align*}&#10;\end{document}"/>
  <p:tag name="IGUANATEXSIZE" val="26"/>
  <p:tag name="IGUANATEXCURSOR" val="1653"/>
  <p:tag name="TRANSPARENCY" val="True"/>
  <p:tag name="FILENAME" val=""/>
  <p:tag name="INPUTTYPE" val="0"/>
  <p:tag name="LATEXENGINEID" val="0"/>
  <p:tag name="TEMPFOLDER" val="C:\Users\chrdor01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.189"/>
  <p:tag name="ORIGINALWIDTH" val="1385.82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&#10;\color{myGrey}&#10;%\color{white}&#10;&#10;&#10;\begin{document}&#10;\begin{align*}&#10;e_0' &amp;= \csh{\alp} e_0 + \snh{\alp} e_1 \\&#10;&amp;= (\csh{\alp} + \snh{\alp} e_1 e_0) e_0 \\&#10;&amp;= e^{\alp\, e_1 e_0} e_0&#10;\end{align*}&#10;\end{document}"/>
  <p:tag name="IGUANATEXSIZE" val="26"/>
  <p:tag name="IGUANATEXCURSOR" val="1829"/>
  <p:tag name="TRANSPARENCY" val="True"/>
  <p:tag name="FILENAME" val=""/>
  <p:tag name="INPUTTYPE" val="0"/>
  <p:tag name="LATEXENGINEID" val="0"/>
  <p:tag name="TEMPFOLDER" val="C:\Users\chrdor01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58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\gamdm \dt \gamun = \delta_\mu^\nu&#10;\end{align*}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4829"/>
  <p:tag name="ORIGINALWIDTH" val="555.680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\newcommand{\lam}{\lambda}&#10;\newcommand{\cx}{\mathrm{x}}&#10;\definecolor{myGrey}{RGB}{62,62,64}&#10;&#10;\color{myGrey}&#10;%\color{white}&#10;&#10;&#10;\begin{document}&#10;\begin{align*}&#10;(e_1 e_0)^2 = 1&#10;\end{align*}&#10;\end{document}"/>
  <p:tag name="IGUANATEXSIZE" val="26"/>
  <p:tag name="IGUANATEXCURSOR" val="1616"/>
  <p:tag name="TRANSPARENCY" val="True"/>
  <p:tag name="FILENAME" val=""/>
  <p:tag name="INPUTTYPE" val="0"/>
  <p:tag name="LATEXENGINEID" val="0"/>
  <p:tag name="TEMPFOLDER" val="C:\Users\chrdor01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9835"/>
  <p:tag name="ORIGINALWIDTH" val="661.417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&#10;\color{myGrey}&#10;\color{white}&#10;&#10;&#10;\begin{document}&#10;\begin{align*}&#10;e_1' = e^{\alp\, e_1 e_0} e_1&#10;\end{align*}&#10;\end{document}"/>
  <p:tag name="IGUANATEXSIZE" val="26"/>
  <p:tag name="IGUANATEXCURSOR" val="1745"/>
  <p:tag name="TRANSPARENCY" val="True"/>
  <p:tag name="FILENAME" val=""/>
  <p:tag name="INPUTTYPE" val="0"/>
  <p:tag name="LATEXENGINEID" val="0"/>
  <p:tag name="TEMPFOLDER" val="C:\Users\chrdor01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5.9805"/>
  <p:tag name="ORIGINALWIDTH" val="1318.33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&#10;\color{myGrey}&#10;\color{white}&#10;&#10;&#10;\begin{document}&#10;\begin{align*}&#10;e'_\mu = R e_\mu \Rrev,  \quad {e^\mu}' = R e^\mu \Rrev&#10;\end{align*}&#10;\end{document}"/>
  <p:tag name="IGUANATEXSIZE" val="26"/>
  <p:tag name="IGUANATEXCURSOR" val="1692"/>
  <p:tag name="TRANSPARENCY" val="True"/>
  <p:tag name="FILENAME" val=""/>
  <p:tag name="INPUTTYPE" val="0"/>
  <p:tag name="LATEXENGINEID" val="0"/>
  <p:tag name="TEMPFOLDER" val="C:\Users\chrdor01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4856"/>
  <p:tag name="ORIGINALWIDTH" val="622.422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&#10;\color{myGrey}&#10;\color{white}&#10;&#10;&#10;\begin{document}&#10;\begin{align*}&#10;R = e^{\alp \, e_1 e_0 /2}&#10;\end{align*}&#10;\end{document}"/>
  <p:tag name="IGUANATEXSIZE" val="26"/>
  <p:tag name="IGUANATEXCURSOR" val="1746"/>
  <p:tag name="TRANSPARENCY" val="True"/>
  <p:tag name="FILENAME" val=""/>
  <p:tag name="INPUTTYPE" val="0"/>
  <p:tag name="LATEXENGINEID" val="0"/>
  <p:tag name="TEMPFOLDER" val="C:\Users\chrdor01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6"/>
  <p:tag name="ORIGINALWIDTH" val="690.663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&#10;\color{myGrey}&#10;%\color{white}&#10;&#10;&#10;\begin{document}&#10;\begin{align*}&#10;v_1 = e^{\alp_1 e_1 e_0} e_0&#10;\end{align*}&#10;\end{document}"/>
  <p:tag name="IGUANATEXSIZE" val="26"/>
  <p:tag name="IGUANATEXCURSOR" val="1749"/>
  <p:tag name="TRANSPARENCY" val="True"/>
  <p:tag name="FILENAME" val=""/>
  <p:tag name="INPUTTYPE" val="0"/>
  <p:tag name="LATEXENGINEID" val="0"/>
  <p:tag name="TEMPFOLDER" val="C:\Users\chrdor01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486"/>
  <p:tag name="ORIGINALWIDTH" val="749.156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&#10;\color{myGrey}&#10;%\color{white}&#10;&#10;&#10;\begin{document}&#10;\begin{align*}&#10;v_2 = e^{- \alp_2 e_1 e_0} e_0&#10;\end{align*}&#10;\end{document}"/>
  <p:tag name="IGUANATEXSIZE" val="26"/>
  <p:tag name="IGUANATEXCURSOR" val="1676"/>
  <p:tag name="TRANSPARENCY" val="True"/>
  <p:tag name="FILENAME" val=""/>
  <p:tag name="INPUTTYPE" val="0"/>
  <p:tag name="LATEXENGINEID" val="0"/>
  <p:tag name="TEMPFOLDER" val="C:\Users\chrdor01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.2123"/>
  <p:tag name="ORIGINALWIDTH" val="2293.96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\frac{v_1 \wdg v_2}{v_1 \dt v_2} = \frac{\la \et{(\alp_1+\alp_2)e_1e_0} \ra_2}{\la&#10;\et{(\alp_1+\alp_2)e_1e_0} \ra_0} = \frac{\sinh(\alp_1+\alp_2)&#10;e_1 e_0}{\cosh(\alp_1+\alp_2)}&#10;\end{align*}&#10;\end{document}"/>
  <p:tag name="IGUANATEXSIZE" val="26"/>
  <p:tag name="IGUANATEXCURSOR" val="1945"/>
  <p:tag name="TRANSPARENCY" val="True"/>
  <p:tag name="FILENAME" val=""/>
  <p:tag name="INPUTTYPE" val="0"/>
  <p:tag name="LATEXENGINEID" val="0"/>
  <p:tag name="TEMPFOLDER" val="C:\Users\chrdor01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2.9659"/>
  <p:tag name="ORIGINALWIDTH" val="1780.27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\tanh(\alp_1 + \alp_2) = \frac{\tanh\!\alp_1 + \tanh\!\alp_2}{1 -&#10;\tanh\!\alp_1 \tanh\!\alp_2}&#10;\end{align*}&#10;\end{document}"/>
  <p:tag name="IGUANATEXSIZE" val="26"/>
  <p:tag name="IGUANATEXCURSOR" val="1863"/>
  <p:tag name="TRANSPARENCY" val="True"/>
  <p:tag name="FILENAME" val=""/>
  <p:tag name="INPUTTYPE" val="0"/>
  <p:tag name="LATEXENGINEID" val="0"/>
  <p:tag name="TEMPFOLDER" val="C:\Users\chrdor01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49078"/>
  <p:tag name="ORIGINALWIDTH" val="89.2388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v_1&#10;\end{align*}&#10;\end{document}"/>
  <p:tag name="IGUANATEXSIZE" val="26"/>
  <p:tag name="IGUANATEXCURSOR" val="1772"/>
  <p:tag name="TRANSPARENCY" val="True"/>
  <p:tag name="FILENAME" val=""/>
  <p:tag name="INPUTTYPE" val="0"/>
  <p:tag name="LATEXENGINEID" val="0"/>
  <p:tag name="TEMPFOLDER" val="C:\Users\chrdor01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49078"/>
  <p:tag name="ORIGINALWIDTH" val="96.7379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v_2&#10;\end{align*}&#10;\end{document}"/>
  <p:tag name="IGUANATEXSIZE" val="26"/>
  <p:tag name="IGUANATEXCURSOR" val="1772"/>
  <p:tag name="TRANSPARENCY" val="True"/>
  <p:tag name="FILENAME" val=""/>
  <p:tag name="INPUTTYPE" val="0"/>
  <p:tag name="LATEXENGINEID" val="0"/>
  <p:tag name="TEMPFOLDER" val="C:\Users\chrdor01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14567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a_\mu = a \dt \gamdm, \quad a^\mu = a \dt \gamum&#10;\end{align*}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98914"/>
  <p:tag name="ORIGINALWIDTH" val="56.2429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k&#10;\end{align*}&#10;\end{document}"/>
  <p:tag name="IGUANATEXSIZE" val="26"/>
  <p:tag name="IGUANATEXCURSOR" val="1770"/>
  <p:tag name="TRANSPARENCY" val="True"/>
  <p:tag name="FILENAME" val=""/>
  <p:tag name="INPUTTYPE" val="0"/>
  <p:tag name="LATEXENGINEID" val="0"/>
  <p:tag name="TEMPFOLDER" val="C:\Users\chrdor01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0.9636"/>
  <p:tag name="ORIGINALWIDTH" val="503.93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\color{myGrey}&#10;%\color{white}&#10;&#10;&#10;\begin{document}&#10;\begin{align*}&#10;\om_1 &amp;= v_1 \dt k \\&#10;\om_2 &amp;= v_2 \dt k&#10;\end{align*}&#10;\end{document}"/>
  <p:tag name="IGUANATEXSIZE" val="26"/>
  <p:tag name="IGUANATEXCURSOR" val="1797"/>
  <p:tag name="TRANSPARENCY" val="True"/>
  <p:tag name="FILENAME" val=""/>
  <p:tag name="INPUTTYPE" val="0"/>
  <p:tag name="LATEXENGINEID" val="0"/>
  <p:tag name="TEMPFOLDER" val="C:\Users\chrdor01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99063"/>
  <p:tag name="ORIGINALWIDTH" val="354.705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v_2 = e_0&#10;\end{align*}&#10;\end{document}"/>
  <p:tag name="IGUANATEXSIZE" val="26"/>
  <p:tag name="IGUANATEXCURSOR" val="1778"/>
  <p:tag name="TRANSPARENCY" val="True"/>
  <p:tag name="FILENAME" val=""/>
  <p:tag name="INPUTTYPE" val="0"/>
  <p:tag name="LATEXENGINEID" val="0"/>
  <p:tag name="TEMPFOLDER" val="C:\Users\chrdor01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9865"/>
  <p:tag name="ORIGINALWIDTH" val="789.651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k = \om_2(e_0+e_1)&#10;\end{align*}&#10;\end{document}"/>
  <p:tag name="IGUANATEXSIZE" val="26"/>
  <p:tag name="IGUANATEXCURSOR" val="1787"/>
  <p:tag name="TRANSPARENCY" val="True"/>
  <p:tag name="FILENAME" val=""/>
  <p:tag name="INPUTTYPE" val="0"/>
  <p:tag name="LATEXENGINEID" val="0"/>
  <p:tag name="TEMPFOLDER" val="C:\Users\chrdor01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1227.59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v_1 = \cosh\!\alp\, e_0  -\sinh\!\alp\, e_1&#10;\end{align*}&#10;\end{document}"/>
  <p:tag name="IGUANATEXSIZE" val="26"/>
  <p:tag name="IGUANATEXCURSOR" val="1812"/>
  <p:tag name="TRANSPARENCY" val="True"/>
  <p:tag name="FILENAME" val=""/>
  <p:tag name="INPUTTYPE" val="0"/>
  <p:tag name="LATEXENGINEID" val="0"/>
  <p:tag name="TEMPFOLDER" val="C:\Users\chrdor01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2.9659"/>
  <p:tag name="ORIGINALWIDTH" val="1970.75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\color{white}&#10;&#10;&#10;\begin{document}&#10;\begin{align*}&#10;1+z = \frac{\om_1}{\om_2} =&#10;\frac{\om_2( \cosh\!\alp +  \sinh\!\alp)}{\om_2} = \et{\alp}&#10;\end{align*}&#10;\end{document}"/>
  <p:tag name="IGUANATEXSIZE" val="26"/>
  <p:tag name="IGUANATEXCURSOR" val="1795"/>
  <p:tag name="TRANSPARENCY" val="True"/>
  <p:tag name="FILENAME" val=""/>
  <p:tag name="INPUTTYPE" val="0"/>
  <p:tag name="LATEXENGINEID" val="0"/>
  <p:tag name="TEMPFOLDER" val="C:\Users\chrdor01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218.972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x(\tau)&#10;\end{align*}&#10;\end{document}"/>
  <p:tag name="IGUANATEXSIZE" val="26"/>
  <p:tag name="IGUANATEXCURSOR" val="1776"/>
  <p:tag name="TRANSPARENCY" val="True"/>
  <p:tag name="FILENAME" val=""/>
  <p:tag name="INPUTTYPE" val="0"/>
  <p:tag name="LATEXENGINEID" val="0"/>
  <p:tag name="TEMPFOLDER" val="C:\Users\chrdor01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875.140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v= \partial_\tau&#10;x, \quad v^2=1&#10;\end{align*}&#10;\end{document}"/>
  <p:tag name="IGUANATEXSIZE" val="26"/>
  <p:tag name="IGUANATEXCURSOR" val="1782"/>
  <p:tag name="TRANSPARENCY" val="True"/>
  <p:tag name="FILENAME" val=""/>
  <p:tag name="INPUTTYPE" val="0"/>
  <p:tag name="LATEXENGINEID" val="0"/>
  <p:tag name="TEMPFOLDER" val="C:\Users\chrdor01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9835"/>
  <p:tag name="ORIGINALWIDTH" val="488.938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\color{white}&#10;&#10;&#10;\begin{document}&#10;\begin{align*}&#10;v = R \go \Rrev&#10;\end{align*}&#10;\end{document}"/>
  <p:tag name="IGUANATEXSIZE" val="26"/>
  <p:tag name="IGUANATEXCURSOR" val="1720"/>
  <p:tag name="TRANSPARENCY" val="True"/>
  <p:tag name="FILENAME" val=""/>
  <p:tag name="INPUTTYPE" val="0"/>
  <p:tag name="LATEXENGINEID" val="0"/>
  <p:tag name="TEMPFOLDER" val="C:\Users\chrdor01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5.1556"/>
  <p:tag name="ORIGINALWIDTH" val="908.886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\color{white}&#10;&#10;&#10;\begin{document}&#10;\begin{align*}&#10;\dot{v} &#10;&amp;= \partial_\tau (R \go \Rrev) \\&#10;&amp;= \Rdot \go \Rrev + R \go \dot{\Rrev} \\&#10;&amp;= \Rdot \Rrev v - v \Rdot \Rrev \\ &#10;&amp;= 2 ( \Rdot \Rrev ) \dt v&#10;\end{align*}&#10;\end{document}"/>
  <p:tag name="IGUANATEXSIZE" val="26"/>
  <p:tag name="IGUANATEXCURSOR" val="1916"/>
  <p:tag name="TRANSPARENCY" val="True"/>
  <p:tag name="FILENAME" val=""/>
  <p:tag name="INPUTTYPE" val="0"/>
  <p:tag name="LATEXENGINEID" val="0"/>
  <p:tag name="TEMPFOLDER" val="C:\Users\chrdor01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3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gam}{\gamma}&#10;&#10;\definecolor{myGrey}{RGB}{62,62,64}&#10;&#10;\color{myGrey}&#10;%\color{white}&#10;&#10;&#10;\begin{document}&#10;\begin{align*}&#10;1&#10;\end{align*}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9839"/>
  <p:tag name="ORIGINALWIDTH" val="780.65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\dot{v} v = 2 ( \Rdot \Rrev ) \dt v \, v&#10;\end{align*}&#10;\end{document}"/>
  <p:tag name="IGUANATEXSIZE" val="26"/>
  <p:tag name="IGUANATEXCURSOR" val="1808"/>
  <p:tag name="TRANSPARENCY" val="True"/>
  <p:tag name="FILENAME" val=""/>
  <p:tag name="INPUTTYPE" val="0"/>
  <p:tag name="LATEXENGINEID" val="0"/>
  <p:tag name="TEMPFOLDER" val="C:\Users\chrdor01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6.468"/>
  <p:tag name="ORIGINALWIDTH" val="986.126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\frac{d\bp}{dt} = q(\mb{E} + \mb{v} \times \mb{B})&#10;\end{align*}&#10;\end{document}"/>
  <p:tag name="IGUANATEXSIZE" val="26"/>
  <p:tag name="IGUANATEXCURSOR" val="1818"/>
  <p:tag name="TRANSPARENCY" val="True"/>
  <p:tag name="FILENAME" val=""/>
  <p:tag name="INPUTTYPE" val="0"/>
  <p:tag name="LATEXENGINEID" val="0"/>
  <p:tag name="TEMPFOLDER" val="C:\Users\chrdor01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23811"/>
  <p:tag name="ORIGINALWIDTH" val="502.437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\color{white}&#10;&#10;&#10;\begin{document}&#10;\begin{align*}&#10;\bp = p \wdg \go&#10;\end{align*}&#10;\end{document}"/>
  <p:tag name="IGUANATEXSIZE" val="26"/>
  <p:tag name="IGUANATEXCURSOR" val="1720"/>
  <p:tag name="TRANSPARENCY" val="True"/>
  <p:tag name="FILENAME" val=""/>
  <p:tag name="INPUTTYPE" val="0"/>
  <p:tag name="LATEXENGINEID" val="0"/>
  <p:tag name="TEMPFOLDER" val="C:\Users\chrdor01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353"/>
  <p:tag name="ORIGINALWIDTH" val="404.949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\color{white}&#10;&#10;&#10;\begin{document}&#10;\begin{align*}&#10;\dot{t} = v \dt \go&#10;\end{align*}&#10;\end{document}"/>
  <p:tag name="IGUANATEXSIZE" val="26"/>
  <p:tag name="IGUANATEXCURSOR" val="1775"/>
  <p:tag name="TRANSPARENCY" val="True"/>
  <p:tag name="FILENAME" val=""/>
  <p:tag name="INPUTTYPE" val="0"/>
  <p:tag name="LATEXENGINEID" val="0"/>
  <p:tag name="TEMPFOLDER" val="C:\Users\chrdor01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4863"/>
  <p:tag name="ORIGINALWIDTH" val="753.655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\color{white}&#10;&#10;&#10;\begin{document}&#10;\begin{align*}&#10;\bv = v \wdg \go / v \dt \go&#10;\end{align*}&#10;\end{document}"/>
  <p:tag name="IGUANATEXSIZE" val="26"/>
  <p:tag name="IGUANATEXCURSOR" val="1720"/>
  <p:tag name="TRANSPARENCY" val="True"/>
  <p:tag name="FILENAME" val=""/>
  <p:tag name="INPUTTYPE" val="0"/>
  <p:tag name="LATEXENGINEID" val="0"/>
  <p:tag name="TEMPFOLDER" val="C:\Users\chrdor01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6.5"/>
  <p:tag name="ORIGINALWIDTH" val="116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\frac{d \epsilon}{d t} = q \mb{E} \dt \bv, \quad \epsilon = p \dt \go&#10;\end{align*}&#10;\end{document}"/>
  <p:tag name="IGUANATEXSIZE" val="26"/>
  <p:tag name="IGUANATEXCURSOR" val="1826"/>
  <p:tag name="TRANSPARENCY" val="True"/>
  <p:tag name="FILENAME" val=""/>
  <p:tag name="INPUTTYPE" val="0"/>
  <p:tag name="LATEXENGINEID" val="0"/>
  <p:tag name="TEMPFOLDER" val="C:\Users\chrdor01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.4848"/>
  <p:tag name="ORIGINALWIDTH" val="2356.20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\dot{p} \go = q \bigl(\mb{E} v \dt \go + \mb{E} \dt (v \wdg \go) + &#10; (I \mb{B}) \times (v \wdg \go) \bigr)  &#10;\end{align*}&#10;\end{document}"/>
  <p:tag name="IGUANATEXSIZE" val="26"/>
  <p:tag name="IGUANATEXCURSOR" val="1869"/>
  <p:tag name="TRANSPARENCY" val="True"/>
  <p:tag name="FILENAME" val=""/>
  <p:tag name="INPUTTYPE" val="0"/>
  <p:tag name="LATEXENGINEID" val="0"/>
  <p:tag name="TEMPFOLDER" val="C:\Users\chrdor01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9.2051"/>
  <p:tag name="ORIGINALWIDTH" val="2456.69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\mb{E} v \dt \go + \mb{E} \dt (v \wdg \go)&#10;&amp;= \half ( v \go \mb{E} + \mb{E} v \go) \\&#10;&amp;= \half (\mb{E} v \go - v  \mb{E} \go) = \mb{E} \dt v \, \go&#10;\end{align*}&#10;\end{document}"/>
  <p:tag name="IGUANATEXSIZE" val="26"/>
  <p:tag name="IGUANATEXCURSOR" val="1895"/>
  <p:tag name="TRANSPARENCY" val="True"/>
  <p:tag name="FILENAME" val=""/>
  <p:tag name="INPUTTYPE" val="0"/>
  <p:tag name="LATEXENGINEID" val="0"/>
  <p:tag name="TEMPFOLDER" val="C:\Users\chrdor01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3.2096"/>
  <p:tag name="ORIGINALWIDTH" val="1899.51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%\color{white}&#10;&#10;&#10;\begin{document}&#10;\begin{align*}&#10;(I \mb{B}) \times v (v \wdg \go) &#10;&amp;= \half (I \mb{B} v \go - v \go I \mb{B} ) \\&#10;&amp;= (I \mb{B}) \dt v \, \go&#10;\end{align*}&#10;\end{document}"/>
  <p:tag name="IGUANATEXSIZE" val="26"/>
  <p:tag name="IGUANATEXCURSOR" val="1876"/>
  <p:tag name="TRANSPARENCY" val="True"/>
  <p:tag name="FILENAME" val=""/>
  <p:tag name="INPUTTYPE" val="0"/>
  <p:tag name="LATEXENGINEID" val="0"/>
  <p:tag name="TEMPFOLDER" val="C:\Users\chrdor01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98952"/>
  <p:tag name="ORIGINALWIDTH" val="599.1751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definecolor{myGrey}{RGB}{62,62,64}&#10;\newcommand{\snh}[1]{\mathrm{sh}(#1)}&#10;\newcommand{\csh}[1]{\mathrm{ch}(#1)}&#10;\newcommand{\tnh}[1]{\mathrm{th}(#1)}&#10;\newcommand{\et}[1]{e^{#1}}&#10;&#10;\color{myGrey}&#10;\color{white}&#10;&#10;&#10;\begin{document}&#10;\begin{align*}&#10;F = \mb{E} + I \mb{B}&#10;\end{align*}&#10;\end{document}"/>
  <p:tag name="IGUANATEXSIZE" val="26"/>
  <p:tag name="IGUANATEXCURSOR" val="1720"/>
  <p:tag name="TRANSPARENCY" val="True"/>
  <p:tag name="FILENAME" val=""/>
  <p:tag name="INPUTTYPE" val="0"/>
  <p:tag name="LATEXENGINEID" val="0"/>
  <p:tag name="TEMPFOLDER" val="C:\Users\chrdor01\temp\"/>
</p:tagLst>
</file>

<file path=ppt/theme/theme1.xml><?xml version="1.0" encoding="utf-8"?>
<a:theme xmlns:a="http://schemas.openxmlformats.org/drawingml/2006/main" name="Office Theme">
  <a:themeElements>
    <a:clrScheme name="Geometric Algebra">
      <a:dk1>
        <a:srgbClr val="3E3E40"/>
      </a:dk1>
      <a:lt1>
        <a:sysClr val="window" lastClr="FFFFFF"/>
      </a:lt1>
      <a:dk2>
        <a:srgbClr val="8C8C8C"/>
      </a:dk2>
      <a:lt2>
        <a:srgbClr val="35AFA9"/>
      </a:lt2>
      <a:accent1>
        <a:srgbClr val="007997"/>
      </a:accent1>
      <a:accent2>
        <a:srgbClr val="85E8BA"/>
      </a:accent2>
      <a:accent3>
        <a:srgbClr val="004983"/>
      </a:accent3>
      <a:accent4>
        <a:srgbClr val="F4F4F4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0" rIns="0" bIns="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4407</TotalTime>
  <Words>595</Words>
  <Application>Microsoft Office PowerPoint</Application>
  <PresentationFormat>On-screen Show (16:9)</PresentationFormat>
  <Paragraphs>144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Geometric Algebra</vt:lpstr>
      <vt:lpstr>History</vt:lpstr>
      <vt:lpstr>A geometric algebra of spacetime</vt:lpstr>
      <vt:lpstr>Spacetime algebra</vt:lpstr>
      <vt:lpstr>The bivector algebra</vt:lpstr>
      <vt:lpstr>Observers and trajectories</vt:lpstr>
      <vt:lpstr>Coordinate systems</vt:lpstr>
      <vt:lpstr>Observer bivectors</vt:lpstr>
      <vt:lpstr>Observer splits</vt:lpstr>
      <vt:lpstr>Relative velocity</vt:lpstr>
      <vt:lpstr>Lorentz Transformations</vt:lpstr>
      <vt:lpstr>Hyperbolic geometry</vt:lpstr>
      <vt:lpstr>Addition of velocities</vt:lpstr>
      <vt:lpstr>Photons and redshifts</vt:lpstr>
      <vt:lpstr>Spacetime rotor dynamics</vt:lpstr>
      <vt:lpstr>Motion in an electromagnetic field</vt:lpstr>
      <vt:lpstr>Motion in an electromagnetic field</vt:lpstr>
      <vt:lpstr>Motion in an electromagnetic field</vt:lpstr>
      <vt:lpstr>Unification</vt:lpstr>
      <vt:lpstr>Resources</vt:lpstr>
    </vt:vector>
  </TitlesOfParts>
  <Company>Arm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 Doran</dc:creator>
  <cp:lastModifiedBy>Chris Doran</cp:lastModifiedBy>
  <cp:revision>271</cp:revision>
  <dcterms:created xsi:type="dcterms:W3CDTF">2015-03-03T13:28:34Z</dcterms:created>
  <dcterms:modified xsi:type="dcterms:W3CDTF">2015-10-26T18:11:11Z</dcterms:modified>
</cp:coreProperties>
</file>