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3" r:id="rId8"/>
    <p:sldId id="295" r:id="rId9"/>
    <p:sldId id="292" r:id="rId10"/>
    <p:sldId id="294" r:id="rId11"/>
    <p:sldId id="296" r:id="rId12"/>
    <p:sldId id="298" r:id="rId13"/>
    <p:sldId id="297" r:id="rId14"/>
    <p:sldId id="299" r:id="rId15"/>
    <p:sldId id="300" r:id="rId16"/>
    <p:sldId id="301" r:id="rId17"/>
    <p:sldId id="302" r:id="rId18"/>
    <p:sldId id="303" r:id="rId19"/>
    <p:sldId id="308" r:id="rId20"/>
    <p:sldId id="304" r:id="rId21"/>
    <p:sldId id="305" r:id="rId22"/>
    <p:sldId id="306" r:id="rId23"/>
    <p:sldId id="307" r:id="rId24"/>
    <p:sldId id="286" r:id="rId25"/>
  </p:sldIdLst>
  <p:sldSz cx="9144000" cy="5143500" type="screen16x9"/>
  <p:notesSz cx="6858000" cy="9144000"/>
  <p:defaultTextStyle>
    <a:defPPr>
      <a:defRPr lang="en-US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6" autoAdjust="0"/>
    <p:restoredTop sz="96198" autoAdjust="0"/>
  </p:normalViewPr>
  <p:slideViewPr>
    <p:cSldViewPr snapToObjects="1">
      <p:cViewPr>
        <p:scale>
          <a:sx n="130" d="100"/>
          <a:sy n="130" d="100"/>
        </p:scale>
        <p:origin x="-272" y="-128"/>
      </p:cViewPr>
      <p:guideLst>
        <p:guide orient="horz" pos="826"/>
        <p:guide orient="horz" pos="2414"/>
        <p:guide orient="horz" pos="1620"/>
        <p:guide orient="horz" pos="2159"/>
        <p:guide orient="horz" pos="1081"/>
        <p:guide pos="1916"/>
        <p:guide pos="1463"/>
        <p:guide pos="4297"/>
        <p:guide pos="288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8" d="100"/>
          <a:sy n="68" d="100"/>
        </p:scale>
        <p:origin x="-2957" y="-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2263D-BE7B-41CB-A452-A64594516A32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19049-0C35-4A94-BC87-3EE767BE1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1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AC06E-65D4-4CC2-B345-9F25CE0DBBC4}" type="datetimeFigureOut">
              <a:rPr lang="en-GB" smtClean="0"/>
              <a:t>08/11/2015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9D0C-A623-4134-ACE2-8871D95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3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7B33-9D94-437F-A20B-8BFA82417D40}" type="datetime1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0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337B-ABAC-442C-9708-72A06255798E}" type="datetime1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0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63A-B911-47DD-982F-B9B5D0F839D3}" type="datetime1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2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9917"/>
            <a:ext cx="8229600" cy="65314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326570"/>
            <a:ext cx="457201" cy="4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4742-147F-4825-A015-3CB86B608FC1}" type="datetime1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 S</a:t>
            </a:r>
            <a:fld id="{40E39B3E-C87B-4733-AA7D-3387836CB7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0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4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003C-4227-4696-BFCF-1F7456AC2B5F}" type="datetime1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6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A1F6-6C4F-47AD-8BF9-B92975FCBA67}" type="datetime1">
              <a:rPr lang="en-GB" smtClean="0"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6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D4D-CF8E-4775-8D2E-D873B7F9B53B}" type="datetime1">
              <a:rPr lang="en-GB" smtClean="0"/>
              <a:t>08/11/2015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E0E-D6E0-452F-9047-36E8BAC66091}" type="datetime1">
              <a:rPr lang="en-GB" smtClean="0"/>
              <a:t>08/11/2015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0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5025-CACB-4394-A7D6-8687D1BAF894}" type="datetime1">
              <a:rPr lang="en-GB" smtClean="0"/>
              <a:t>08/11/2015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8D3C-C7B9-42E1-9D72-B22685548B29}" type="datetime1">
              <a:rPr lang="en-GB" smtClean="0"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9" indent="0">
              <a:buNone/>
              <a:defRPr sz="2400"/>
            </a:lvl3pPr>
            <a:lvl4pPr marL="1371419" indent="0">
              <a:buNone/>
              <a:defRPr sz="2000"/>
            </a:lvl4pPr>
            <a:lvl5pPr marL="1828559" indent="0">
              <a:buNone/>
              <a:defRPr sz="2000"/>
            </a:lvl5pPr>
            <a:lvl6pPr marL="2285698" indent="0">
              <a:buNone/>
              <a:defRPr sz="2000"/>
            </a:lvl6pPr>
            <a:lvl7pPr marL="2742837" indent="0">
              <a:buNone/>
              <a:defRPr sz="2000"/>
            </a:lvl7pPr>
            <a:lvl8pPr marL="3199978" indent="0">
              <a:buNone/>
              <a:defRPr sz="2000"/>
            </a:lvl8pPr>
            <a:lvl9pPr marL="36571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3347-173D-48F0-B256-5111788141DC}" type="datetime1">
              <a:rPr lang="en-GB" smtClean="0"/>
              <a:t>08/11/2015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8229600" cy="339447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D149-B732-4901-B4FD-02CF7BCB0915}" type="datetime1">
              <a:rPr lang="en-GB" smtClean="0"/>
              <a:t>08/11/2015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273843"/>
          </a:xfrm>
          <a:prstGeom prst="rect">
            <a:avLst/>
          </a:prstGeom>
          <a:solidFill>
            <a:schemeClr val="bg1"/>
          </a:solidFill>
        </p:spPr>
        <p:txBody>
          <a:bodyPr vert="horz" lIns="91428" tIns="45714" rIns="91428" bIns="45714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L7 S</a:t>
            </a:r>
            <a:fld id="{40E39B3E-C87B-4733-AA7D-3387836CB7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1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3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7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0.png"/><Relationship Id="rId5" Type="http://schemas.openxmlformats.org/officeDocument/2006/relationships/tags" Target="../tags/tag38.xml"/><Relationship Id="rId10" Type="http://schemas.openxmlformats.org/officeDocument/2006/relationships/image" Target="../media/image39.png"/><Relationship Id="rId4" Type="http://schemas.openxmlformats.org/officeDocument/2006/relationships/tags" Target="../tags/tag37.xm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46.png"/><Relationship Id="rId5" Type="http://schemas.openxmlformats.org/officeDocument/2006/relationships/tags" Target="../tags/tag44.xml"/><Relationship Id="rId10" Type="http://schemas.openxmlformats.org/officeDocument/2006/relationships/image" Target="../media/image45.png"/><Relationship Id="rId4" Type="http://schemas.openxmlformats.org/officeDocument/2006/relationships/tags" Target="../tags/tag43.xml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3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52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51.png"/><Relationship Id="rId5" Type="http://schemas.openxmlformats.org/officeDocument/2006/relationships/tags" Target="../tags/tag50.xml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tags" Target="../tags/tag49.xml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58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61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65.png"/><Relationship Id="rId5" Type="http://schemas.openxmlformats.org/officeDocument/2006/relationships/tags" Target="../tags/tag63.xml"/><Relationship Id="rId10" Type="http://schemas.openxmlformats.org/officeDocument/2006/relationships/image" Target="../media/image64.png"/><Relationship Id="rId4" Type="http://schemas.openxmlformats.org/officeDocument/2006/relationships/tags" Target="../tags/tag62.xml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71.png"/><Relationship Id="rId5" Type="http://schemas.openxmlformats.org/officeDocument/2006/relationships/tags" Target="../tags/tag69.xml"/><Relationship Id="rId10" Type="http://schemas.openxmlformats.org/officeDocument/2006/relationships/image" Target="../media/image70.png"/><Relationship Id="rId4" Type="http://schemas.openxmlformats.org/officeDocument/2006/relationships/tags" Target="../tags/tag68.xml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0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79.png"/><Relationship Id="rId5" Type="http://schemas.openxmlformats.org/officeDocument/2006/relationships/tags" Target="../tags/tag77.xml"/><Relationship Id="rId10" Type="http://schemas.openxmlformats.org/officeDocument/2006/relationships/image" Target="../media/image78.png"/><Relationship Id="rId4" Type="http://schemas.openxmlformats.org/officeDocument/2006/relationships/tags" Target="../tags/tag76.xml"/><Relationship Id="rId9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8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84.xml"/><Relationship Id="rId7" Type="http://schemas.openxmlformats.org/officeDocument/2006/relationships/image" Target="../media/image8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12.xml"/><Relationship Id="rId10" Type="http://schemas.openxmlformats.org/officeDocument/2006/relationships/image" Target="../media/image13.png"/><Relationship Id="rId4" Type="http://schemas.openxmlformats.org/officeDocument/2006/relationships/tags" Target="../tags/tag1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17.png"/><Relationship Id="rId5" Type="http://schemas.openxmlformats.org/officeDocument/2006/relationships/tags" Target="../tags/tag17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tags" Target="../tags/tag16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1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8.png"/><Relationship Id="rId5" Type="http://schemas.openxmlformats.org/officeDocument/2006/relationships/tags" Target="../tags/tag26.xml"/><Relationship Id="rId10" Type="http://schemas.openxmlformats.org/officeDocument/2006/relationships/image" Target="../media/image27.png"/><Relationship Id="rId4" Type="http://schemas.openxmlformats.org/officeDocument/2006/relationships/tags" Target="../tags/tag25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3.png"/><Relationship Id="rId5" Type="http://schemas.openxmlformats.org/officeDocument/2006/relationships/tags" Target="../tags/tag32.xml"/><Relationship Id="rId10" Type="http://schemas.openxmlformats.org/officeDocument/2006/relationships/image" Target="../media/image32.png"/><Relationship Id="rId4" Type="http://schemas.openxmlformats.org/officeDocument/2006/relationships/tags" Target="../tags/tag31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225" y="1716321"/>
            <a:ext cx="6467256" cy="720414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Geometric Algebra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-1" y="2104724"/>
            <a:ext cx="2096725" cy="773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591780" y="2392064"/>
            <a:ext cx="621069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9717" y="3860634"/>
            <a:ext cx="180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Dr Chris Doran</a:t>
            </a:r>
          </a:p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ARM Research</a:t>
            </a:r>
          </a:p>
        </p:txBody>
      </p:sp>
      <p:pic>
        <p:nvPicPr>
          <p:cNvPr id="8" name="Picture 2" descr="C:\Users\chrdor01\Dropbox\Star2015\website\William_Kingdon_Clifford_by_John_Colli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20918"/>
          <a:stretch/>
        </p:blipFill>
        <p:spPr bwMode="auto">
          <a:xfrm>
            <a:off x="-14263" y="1699680"/>
            <a:ext cx="1343885" cy="11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6935" y="2498297"/>
            <a:ext cx="4815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000" dirty="0"/>
              <a:t>7</a:t>
            </a:r>
            <a:r>
              <a:rPr lang="en-GB" sz="2000" dirty="0" smtClean="0"/>
              <a:t>. Conformal Geometric Algebra</a:t>
            </a:r>
          </a:p>
        </p:txBody>
      </p:sp>
    </p:spTree>
    <p:extLst>
      <p:ext uri="{BB962C8B-B14F-4D97-AF65-F5344CB8AC3E}">
        <p14:creationId xmlns:p14="http://schemas.microsoft.com/office/powerpoint/2010/main" val="30716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Transformations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6535" y="1093843"/>
            <a:ext cx="73808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Any rotor that leaves </a:t>
            </a:r>
            <a:r>
              <a:rPr lang="en-GB" sz="2000" i="1" dirty="0" smtClean="0"/>
              <a:t>n</a:t>
            </a:r>
            <a:r>
              <a:rPr lang="en-GB" sz="2000" dirty="0" smtClean="0"/>
              <a:t> invariant must leave distance invariant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1581640"/>
            <a:ext cx="8595955" cy="7947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96525" y="2751770"/>
            <a:ext cx="364540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Rotations around the origin work simply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348184"/>
            <a:ext cx="3512668" cy="348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69" y="3876895"/>
            <a:ext cx="2856533" cy="8498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887035" y="2751770"/>
            <a:ext cx="396044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Remaining generators that commute with </a:t>
            </a:r>
            <a:r>
              <a:rPr lang="en-GB" sz="2000" i="1" dirty="0" smtClean="0"/>
              <a:t>n</a:t>
            </a:r>
            <a:r>
              <a:rPr lang="en-GB" sz="2000" dirty="0" smtClean="0"/>
              <a:t> are of the form 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93" y="3562447"/>
            <a:ext cx="2438857" cy="2694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140" y="4101088"/>
            <a:ext cx="1729588" cy="22585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967155" y="4461960"/>
            <a:ext cx="1395155" cy="5850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20" y="4553026"/>
            <a:ext cx="899465" cy="30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96725" y="4106555"/>
            <a:ext cx="3465385" cy="670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Null generators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5" y="1041580"/>
            <a:ext cx="2884627" cy="414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6935" y="1093843"/>
            <a:ext cx="4275475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Taylor series terminates after two terms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5" y="1806665"/>
            <a:ext cx="5545379" cy="406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5" y="2444121"/>
            <a:ext cx="2924251" cy="352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5" y="3021800"/>
            <a:ext cx="2648864" cy="340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46975" y="2526745"/>
            <a:ext cx="39154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Since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15" y="2540001"/>
            <a:ext cx="1888084" cy="225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75" y="3651870"/>
            <a:ext cx="6119927" cy="9093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2160" y="4106555"/>
            <a:ext cx="288032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Conformal representation of the </a:t>
            </a:r>
            <a:r>
              <a:rPr lang="en-GB" sz="2000" dirty="0" smtClean="0">
                <a:solidFill>
                  <a:schemeClr val="accent1"/>
                </a:solidFill>
              </a:rPr>
              <a:t>translated </a:t>
            </a:r>
            <a:r>
              <a:rPr lang="en-GB" sz="2000" dirty="0" smtClean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37065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Dilations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1530" y="996575"/>
            <a:ext cx="603067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Suppose we want to dilate about the origin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91" y="996575"/>
            <a:ext cx="2010918" cy="253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35" y="1446625"/>
            <a:ext cx="4029761" cy="360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30" y="1491630"/>
            <a:ext cx="162018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Have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1670" y="2038948"/>
            <a:ext cx="56256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Generate this part via a rotor, then use homogeneity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46775" y="1851670"/>
            <a:ext cx="2769621" cy="0"/>
          </a:xfrm>
          <a:prstGeom prst="line">
            <a:avLst/>
          </a:prstGeom>
          <a:ln w="19050">
            <a:solidFill>
              <a:schemeClr val="bg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61910" y="1851670"/>
            <a:ext cx="0" cy="1872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4" y="2751770"/>
            <a:ext cx="2965856" cy="2912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1530" y="3246825"/>
            <a:ext cx="150450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Define</a:t>
            </a: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00719"/>
            <a:ext cx="2137715" cy="4061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4107813"/>
            <a:ext cx="2102053" cy="8578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3681298"/>
            <a:ext cx="1616659" cy="3526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61810" y="3898670"/>
            <a:ext cx="1552672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Rotor to perform a dilation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797025" y="2706765"/>
            <a:ext cx="4050450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To dilate about an arbitrary point replace origin with conformal representation of the point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96891" y="3741880"/>
            <a:ext cx="2760474" cy="989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91" y="3872576"/>
            <a:ext cx="2315944" cy="7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716088"/>
            <a:ext cx="9144000" cy="1711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1590" y="2103116"/>
            <a:ext cx="7425825" cy="73866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In conformal geometric algebra we can use rotors to perform translations and dilations, as well as rotations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580" y="3831890"/>
            <a:ext cx="756084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tx2"/>
                </a:solidFill>
              </a:rPr>
              <a:t>Results proved at one point can be translated and rotated to any point</a:t>
            </a:r>
          </a:p>
        </p:txBody>
      </p:sp>
    </p:spTree>
    <p:extLst>
      <p:ext uri="{BB962C8B-B14F-4D97-AF65-F5344CB8AC3E}">
        <p14:creationId xmlns:p14="http://schemas.microsoft.com/office/powerpoint/2010/main" val="41673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Geometric primitives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1550" y="1221600"/>
            <a:ext cx="7650850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Find that bivectors don’t represent lines. They represent point pairs.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Look at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3373"/>
            <a:ext cx="2450744" cy="283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6" y="2211388"/>
            <a:ext cx="8721632" cy="9003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825760"/>
            <a:ext cx="914400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06117" y="3156815"/>
            <a:ext cx="955593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Point </a:t>
            </a:r>
            <a:r>
              <a:rPr lang="en-GB" sz="2000" i="1" dirty="0" smtClean="0"/>
              <a:t>a</a:t>
            </a:r>
            <a:endParaRPr lang="en-GB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46775" y="3156815"/>
            <a:ext cx="12151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Point </a:t>
            </a:r>
            <a:r>
              <a:rPr lang="en-GB" sz="2000" i="1" dirty="0" smtClean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7015" y="3156815"/>
            <a:ext cx="19352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Point at infinity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550" y="4146925"/>
            <a:ext cx="310534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Points along the line satisfy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95" y="4101919"/>
            <a:ext cx="4130802" cy="36057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626895" y="4506965"/>
            <a:ext cx="1454570" cy="0"/>
          </a:xfrm>
          <a:prstGeom prst="line">
            <a:avLst/>
          </a:prstGeom>
          <a:ln w="1905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890" y="4641980"/>
            <a:ext cx="171019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accent2"/>
                </a:solidFill>
              </a:rPr>
              <a:t>This is the line</a:t>
            </a:r>
            <a:endParaRPr lang="en-GB" sz="2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57065" y="3066805"/>
            <a:ext cx="2295255" cy="67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Lines as </a:t>
            </a:r>
            <a:r>
              <a:rPr lang="en-GB" dirty="0" err="1" smtClean="0"/>
              <a:t>trivectors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5783" y="1096933"/>
            <a:ext cx="63457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Suppose we took any three points, do we still get a line?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3" y="1626645"/>
            <a:ext cx="2448763" cy="12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34" y="1761660"/>
            <a:ext cx="3031236" cy="279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06915" y="2211710"/>
            <a:ext cx="3825425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Need null vectors in this space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Up to scale find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3155714"/>
            <a:ext cx="7587048" cy="4060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832225"/>
            <a:ext cx="914400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11560" y="4056915"/>
            <a:ext cx="7965885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The outer product of 3 points represents the circle through all 3 points.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Lines are special cases of circles where the circle include the point at infinity</a:t>
            </a:r>
          </a:p>
        </p:txBody>
      </p:sp>
    </p:spTree>
    <p:extLst>
      <p:ext uri="{BB962C8B-B14F-4D97-AF65-F5344CB8AC3E}">
        <p14:creationId xmlns:p14="http://schemas.microsoft.com/office/powerpoint/2010/main" val="7183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Circles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1" y="1221600"/>
            <a:ext cx="2165181" cy="273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1810" y="996575"/>
            <a:ext cx="6390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/>
              <a:t>Everything in the conformal GA </a:t>
            </a:r>
            <a:r>
              <a:rPr lang="en-GB" altLang="en-US" sz="2000" dirty="0" smtClean="0"/>
              <a:t>is </a:t>
            </a:r>
            <a:r>
              <a:rPr lang="en-GB" altLang="en-US" sz="2000" dirty="0" smtClean="0">
                <a:solidFill>
                  <a:schemeClr val="accent1"/>
                </a:solidFill>
              </a:rPr>
              <a:t>oriented</a:t>
            </a:r>
          </a:p>
          <a:p>
            <a:r>
              <a:rPr lang="en-GB" altLang="en-US" sz="2000" dirty="0" smtClean="0"/>
              <a:t>Objects </a:t>
            </a:r>
            <a:r>
              <a:rPr lang="en-GB" altLang="en-US" sz="2000" dirty="0"/>
              <a:t>can be rescaled, </a:t>
            </a:r>
            <a:r>
              <a:rPr lang="en-GB" altLang="en-US" sz="2000" dirty="0" smtClean="0"/>
              <a:t>but </a:t>
            </a:r>
            <a:r>
              <a:rPr lang="en-GB" altLang="en-US" sz="2000" dirty="0" smtClean="0"/>
              <a:t>you mustn’t </a:t>
            </a:r>
            <a:r>
              <a:rPr lang="en-GB" altLang="en-US" sz="2000" dirty="0"/>
              <a:t>change their </a:t>
            </a:r>
            <a:r>
              <a:rPr lang="en-GB" altLang="en-US" sz="2000" dirty="0" smtClean="0"/>
              <a:t>sign!</a:t>
            </a:r>
            <a:endParaRPr lang="en-GB" altLang="en-US" sz="2000" dirty="0" smtClean="0"/>
          </a:p>
          <a:p>
            <a:r>
              <a:rPr lang="en-GB" altLang="en-US" sz="2000" dirty="0" smtClean="0"/>
              <a:t>Important for intersection tests</a:t>
            </a:r>
            <a:endParaRPr lang="en-GB" altLang="en-US" sz="2000" dirty="0"/>
          </a:p>
          <a:p>
            <a:endParaRPr lang="en-GB" altLang="en-US" sz="2000" dirty="0">
              <a:solidFill>
                <a:schemeClr val="accent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77245" y="1901793"/>
            <a:ext cx="1035115" cy="103511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102" y="2288663"/>
            <a:ext cx="288914" cy="2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45" y="1761660"/>
            <a:ext cx="307200" cy="243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05" y="2531863"/>
            <a:ext cx="298057" cy="246857"/>
          </a:xfrm>
          <a:prstGeom prst="rect">
            <a:avLst/>
          </a:prstGeom>
        </p:spPr>
      </p:pic>
      <p:sp>
        <p:nvSpPr>
          <p:cNvPr id="15" name="Arc 14"/>
          <p:cNvSpPr/>
          <p:nvPr/>
        </p:nvSpPr>
        <p:spPr>
          <a:xfrm>
            <a:off x="6912260" y="2126818"/>
            <a:ext cx="675075" cy="606897"/>
          </a:xfrm>
          <a:prstGeom prst="arc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5" y="2166705"/>
            <a:ext cx="2014629" cy="8042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61810" y="2291556"/>
            <a:ext cx="2925325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Radius from magnitude.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Metric quantities in homogenous framework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3427413"/>
            <a:ext cx="9144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1570" y="3741880"/>
            <a:ext cx="7560840" cy="107721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If the three points lie in a line then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Lines are circles with infinite radius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All related to </a:t>
            </a:r>
            <a:r>
              <a:rPr lang="en-GB" sz="2000" dirty="0" err="1" smtClean="0">
                <a:solidFill>
                  <a:schemeClr val="bg1"/>
                </a:solidFill>
              </a:rPr>
              <a:t>inversive</a:t>
            </a:r>
            <a:r>
              <a:rPr lang="en-GB" sz="2000" dirty="0" smtClean="0">
                <a:solidFill>
                  <a:schemeClr val="bg1"/>
                </a:solidFill>
              </a:rPr>
              <a:t> geometry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25" y="3781863"/>
            <a:ext cx="1188572" cy="2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777245" y="2522713"/>
            <a:ext cx="1260140" cy="4990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4-vectors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1550" y="1176595"/>
            <a:ext cx="73808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4 points define a sphere or a plane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937" y="1211001"/>
            <a:ext cx="2771353" cy="273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550" y="1896675"/>
            <a:ext cx="4429834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If the points are co-planar find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46" y="1931083"/>
            <a:ext cx="4150093" cy="273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550" y="2481740"/>
            <a:ext cx="27003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So </a:t>
            </a:r>
            <a:r>
              <a:rPr lang="en-GB" sz="2000" i="1" dirty="0" smtClean="0"/>
              <a:t>P</a:t>
            </a:r>
            <a:r>
              <a:rPr lang="en-GB" sz="2000" dirty="0" smtClean="0"/>
              <a:t> is a plane </a:t>
            </a:r>
            <a:r>
              <a:rPr lang="en-GB" sz="2000" dirty="0" err="1" smtClean="0"/>
              <a:t>iff</a:t>
            </a:r>
            <a:endParaRPr lang="en-GB" sz="2000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775" y="2522713"/>
            <a:ext cx="1180648" cy="2258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0" y="3427413"/>
            <a:ext cx="4572000" cy="1716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951384" y="3651870"/>
            <a:ext cx="3851086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Note if </a:t>
            </a:r>
            <a:r>
              <a:rPr lang="en-GB" sz="2000" i="1" dirty="0" smtClean="0"/>
              <a:t>L</a:t>
            </a:r>
            <a:r>
              <a:rPr lang="en-GB" sz="2000" dirty="0" smtClean="0"/>
              <a:t> is a line and </a:t>
            </a:r>
            <a:r>
              <a:rPr lang="en-GB" sz="2000" i="1" dirty="0" smtClean="0"/>
              <a:t>A</a:t>
            </a:r>
            <a:r>
              <a:rPr lang="en-GB" sz="2000" dirty="0" smtClean="0"/>
              <a:t> is a point, the plane formed by the line and the point is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10" y="4509271"/>
            <a:ext cx="1277714" cy="2218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81990" y="2571750"/>
            <a:ext cx="18452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Unit sphere is 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3" y="2606156"/>
            <a:ext cx="1592686" cy="2733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427413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21550" y="3651870"/>
            <a:ext cx="34653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Radius of the sphere is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77" y="4062738"/>
            <a:ext cx="1794743" cy="8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5D representation of 3D space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54993"/>
              </p:ext>
            </p:extLst>
          </p:nvPr>
        </p:nvGraphicFramePr>
        <p:xfrm>
          <a:off x="251520" y="1340216"/>
          <a:ext cx="823591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175"/>
                <a:gridCol w="810090"/>
                <a:gridCol w="1350150"/>
                <a:gridCol w="45005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Object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Dimension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Interpretation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Scalar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Scalar values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Points (null),</a:t>
                      </a:r>
                      <a:r>
                        <a:rPr lang="en-GB" baseline="0" dirty="0" smtClean="0"/>
                        <a:t> d</a:t>
                      </a:r>
                      <a:r>
                        <a:rPr lang="en-GB" dirty="0" smtClean="0"/>
                        <a:t>ual to spheres</a:t>
                      </a:r>
                      <a:r>
                        <a:rPr lang="en-GB" baseline="0" dirty="0" smtClean="0"/>
                        <a:t> and planes.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Bivector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</a:t>
                      </a:r>
                      <a:r>
                        <a:rPr lang="en-GB" baseline="0" dirty="0" smtClean="0"/>
                        <a:t> pairs, generators of Euclidean transformations, dilations.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Trivectors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Lines and circles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4-vectors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Planes</a:t>
                      </a:r>
                      <a:r>
                        <a:rPr lang="en-GB" baseline="0" dirty="0" smtClean="0"/>
                        <a:t> and spheres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Pseudoscalar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Volume factor, duality generators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Angles and inversion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311275"/>
            <a:ext cx="4572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86535" y="1626645"/>
            <a:ext cx="364540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Angle between two lines that meet at a point or point pair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2" y="2436735"/>
            <a:ext cx="2149334" cy="715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535" y="3516855"/>
            <a:ext cx="3510390" cy="130805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Works for straight lines and circles!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All rotors leave angles invariant – generate the conformal group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1311275"/>
            <a:ext cx="4572000" cy="3832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22050" y="1626645"/>
            <a:ext cx="36004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Reflect the conformal vector in </a:t>
            </a:r>
            <a:r>
              <a:rPr lang="en-GB" sz="2000" i="1" dirty="0" smtClean="0"/>
              <a:t>e</a:t>
            </a:r>
            <a:endParaRPr lang="en-GB" sz="2000" dirty="0" smtClean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85" y="2076695"/>
            <a:ext cx="3803429" cy="12361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22050" y="3561860"/>
            <a:ext cx="3664751" cy="130805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The is the result of inverting space in the origin.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Can translate to invert about any point – conformal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86518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AutoShape 2" descr="data:image/jpeg;base64,/9j/4AAQSkZJRgABAQAAAQABAAD/2wCEAAkGBxQTEhQUExQVFhUXFxwbGRgYGB0eHxwgIBwZIBohIB4fHCohIBwlGxoYIzEhJSkrLi4uHB8zODMsNygtLisBCgoKDg0OGxAQGzIkICY0NC00MjAvLDQwLDQ3NCwsLC8vLywsLCw0LCwsLDQsLCwsLCwsLCwsLCwsLCwsLCwsLP/AABEIAOEA4QMBIgACEQEDEQH/xAAcAAACAgMBAQAAAAAAAAAAAAAABQQGAQMHAgj/xAA+EAACAQIEBAQDBgQGAgIDAAABAhEDIQAEEjEFIkFRBhNhcTKBkRQjQlKhsQczYsEVcoKS0fCi8UNTFrLh/8QAGgEAAwEBAQEAAAAAAAAAAAAAAAMEAgUBBv/EADARAAICAQQABAMIAwEBAAAAAAECAAMRBBIhMRMiQVEUYfAFMnGBkaGx4SPB0RXx/9oADAMBAAIRAxEAPwDhxOCcBxjBCZnBOMYMEJmcE4xgwQmZwTjGJGSyVSq2mmjOx6Af9jBCaMAxeeBeAixXz2a+yJHQEmT0sO2Lvwjw3SpAhKZXoQBzWF+aC2qeg3wprVE0FnKOH+Fs3WjRRaD1blH64dZf+HleJd1WxMKCdgethNuk7jvjqmUokoFgSE5ZDElgRvJEWafbc7wZp1UrTVtgAShiDuyqb22ExeMTHWCNFJJIEodH+F9yHqttaNN+46wR9Bvhgf4XZddOus/N2IPrNluAN/b1xeDXAUs4qeVqZLFZuoO8XYmB/pFzfC9swka0Sp5aQSSVPYBYtfSzXm0HfBXbZYeJhlCcGVh/4Y5bSG8yrcgKdaxc2M6P/WIVf+F6mfLeqbT0NtjsN5kRvjoCcRpOHmrqlb0mTSGAgDTFhExY7nG3LBYI85g6kEaVJ1BwDczBNxvG0Rjxr7FUkjoz0KvvOQZv+HlUToqA9YZWFjcbA7ge3ScIs34ZzNOZplgOqHV+2O+1SApGgzUJAZqZj4YYwCbkfsfbEWsgemw064cAlUOqDYkg3CxqE9L4YmoJODPCnqJ86sCDBkEYxjuvFPDaVtSsqVGVlEQQBqFtLG+kAzO97TEYonGfAcXollJJhXBggCZV4uCNpw5LlYZnhQiUWcE43ZvKPTMOpHbsfY7HGjDZiZnBOMYMEJmcE4xgwQmZwTjGDBCbJxnGMGCE8HGMZOMYIQwYMGCEMZAx7oUWdgqiWNgMdO8GeEKdNRVqw1Q7HopiTG8lRJJPa2MO6oMmegZlb8MeC3r89UMtPsPiJiQNrT9cdG4bwLyxTFFNIHN93GwtLkm0wcSqeYCJW8tdBQTDQ/U3Ej4pPaYnGrOVHOkjUSihXQhmXVpAqWm0Fj8xOJvENmSD1Nt/jAOO5vfNIpWdcVNMERpgRMCxLSDItfptidmcqxqaFdqkHlAtuAdQ2A3np0wv4eMxVR1FMOGgmDp0bAsC3KDA2O8XxPZayGm9EM9YIqjUyANTUgFlUNdyBE7D5jCbNOGYAH8swW07c4njjLmnpWtqcgTWkzCkQVv6Q0rBnrbHrLrSAL5UawRzU9nG3QgEre8Yg1cnXrK/mZap5jGdemL7qZuYBA5Y264KPh6vTQsG0MBKtUAUKw+Gx54n8t8a+C8RCrDqar1QUydV4wv2U0lRjUFVFgIfjcuR0j8JG/bqcQMxW1nyGYzdqxB+J7DQD+VQdM9TN8TuG8QWtTZ0q1MwEUGq4Hlh7lQUka+XnIJJtg8M5TLMrN94oZiQtamjEAWIBp7pNwSJPfGFRNOrBT5vfMcP8jAkce0R5mlpJZSXUABSxv3P6226YZtUByivqjQoWoGi4BOmZiLyJ9sNM/wfLdMz5U/hhiD7AiR/pI3xEpcPylPS61XNUtpXTT0pUm0OGswMwS17wN70V218ZGSe4iytyMZ4HXE9cQZhQy6SSoSVg3OpiQR/pgekj1x7yrVaKBlApEghnKqSwuQFFyzdb2F5OPPEshUSoDRSk9ajAYksxFK0rTpzEWI/EQQbYUV+L1WqF2qEOOUCD+xHcXHt3xPbS4/yLzHUlGGwx6mTJppWekGphgdLMTpIMDlWAeXSL+uNT0lKksrcpYqNRA6kswNwYEA/1d8L+Hcbalq84kUKnK2oGJMQV7NZjtBwx8/SlZV0VdYAFTWoGmJMyRpGoDHng3q+1v26ii6kbhFHFuAU6qupUBPiGplNj+WBvMdzvOOY8d8Isg8yjLJaQdwSJi/X0N8dWaqETzaNMMqGajFjBhYgD4io1b2O3bHrNilpVX1CmAGLOdZBILxqQSwmmNhM+9q1Yo23OZn7y5xifPpEb4xjo/inwhrLVaQsSLx1iT7rO3X5Y59mss1Nijgqw3Bw9WDDImCMHE04MGDGp5DBgwYITZgwYMEJ4OMYycYwQhjZQos7BVBLGwA648AY6T4G8NeWVq1VcHqQu07DqZv0G9pGMs20T0DMn+E/CooJrZTUqMARpGqQe3Zbb77YtNSqqhlaRUJUajUUQFuI1ODdt42xry1Vvv8AWQjqkreGPMdSn3DEjpMWxA4lmNC0qOkK1PmeRzSxJAPaARPqT2xEytY+0jMcpXb3Jz50KV8ypTqv+LSAdItJLRzQCRA3n5YZZLiNSj5tNaVPUHbmiAZJIMHvb6zN8VZKLASUUFjJhttRtuBtPScWbi+X101qrM6dDR+LR/fTB/TGNRYvAQxiaZiuCPX1nuvSqZhgpquwZSZGkADflGymSNwbYxxjw84Snrqllp5dF5oPMCZYyRzENB6Y9eEMp98CF0jRe0WMH9gcevFPHtbtTpEcplmgxy7KII2MSZt+3KrbUvZsq5+ft6mOuFdffUi0eGFFASvVU9lbUPbTJgf6hhFUz9Y/l7hrzbUQRexhAd9yMOK3G2KMrI5MAAo+5aQtmvcx1OFpy7JZkqKQFgshiVnrEQR69cdXQPfW7LqWx7ZI/aR6gVsgNQzLN4WClhRErqpOHg/ETphp7HcdjI7YV5xHWoyyVIInTbVP4o6TqH+04leDGBqPUUyqBQo/LJJYfouHPifh4JNRZBUTy7spvEwduh3F43xydVYleoZQeAf55lumc7QSOxK/k8xTFMq2jUGYPcFiDzKDuSNJFtJ26YacK4Alc0atWToqCoAS1vLaafW4gTDTuOwxoQItMmECKvYBQN4M2E9rsesYe8GcU8kjNC8gEmwAAlvlh+m1BdiQMYk+oTYc57lVzHhko5Iq1NVSpUqS0sQSVJ0lFlQCbT9cT6zZhI1Bc0AOYtShh8zBb5GfTGs8ZL1NWgmmRy2BMD8RVt5JtBBiMY4pxSiaLQ9MsxCwSwYTvyvcWBx01bUqVz6yFtpzFef4zTqKUp0qGsxpDU3cagREqzgDc3Ox+eGVVC2XUny2qVGZHUoNOhdMhQumGAMgggyzfKt9hpBmRfqZeQfcMfpi28NyzVOHKd3FQ1Bq6glt/cWJ9TizWZC5EKTgzxxTJ5Gpl1Ra32c22BIJHQiLiTvYzGK3R4GVV6fmpVSoVJKMdQ0sLgGIUqXUtsCR64ZZ/L+cFCcmkmdYMk9fbcX/ALXwv/wykMoGZoepJLAw2hSDE76S4FuunHN0rug54zOl4aP905MnU6CwKvmpLCGpoSxFiACQQF0jYk799sVfxf4bWsH0CHpmCAJEnmLBuqknr3HvicvEgV++TzNYGog6WtABkWaDAkifXE2iRUpaSzJyA0zpDixdYYRJhaYvft0vUlexd27jMRYSWwROIV6JQlWEEY146h4u8MisrusCoCTEQJm4B6gk2G4vIxzGopBINiN8Ug5iSMTzgwYMezybMGDBghPBxjGTjblMuajqg3Yx7euCEs3gPgnm1POqA+WhiYHxdN4FrfOMdSP8uBzKW0swAmQdRAJIJA5ZnvG2FHAeHpTprTCaluAxjlKhSWkyYg6ott74YVEDJTqkyl1KgRpJvNt5MksNzbEOobIB/SUVKfSbcpWA1aNemnTLzVabyFgafgUk3idpGIvDcnlnS7qtQklhVMwx3AqQDAuASB6k74afZVXh9V9XNV0AHsqsrR+0n1wt4XSFKdUNqgAhTv2jcztjwarwayzcn2mCgts2jgTxxLJVqIBanKyIqAAg9hKmB2mTOJeQ4pVq5ev5dJR5bUmBqNIZWlaxERpZRFjO2PGYpV8v95R80EsIpUjJaTHwToIk+sA+k4sFXJlApJUV6sK1NVRZtqKuVGnUdMAwYxlbNO6hkGMynNwyrnOJ5ZxlcuAzqlWsqzMAooU37lj64qWbrIjkqRp5iO10lt/6ycSeM/ZcwAFz7ZavUaR5yyzGYILietukYc0uB1Sq6AtRQiqWSoKhcgXYi0FuoA6Yp0mjFD7g0i1N5sXBHrFXDQHrLLW1ap/yAAf+f7YsdesQJ++juWRR/wCUH9MJhw6tQJamGpk2gpy9enS5O0b4xmeKuB/Ilxu5+8C/5V3n5Ae+OZ9qaHUX6gOoyOh8pTo9RSlW0nBjzgOYE1ZabgzINo7hQOh7++HGfzyeSlXUmkEqzs0KAATJaLAAHHO6XFH1Ftb1DdWUnlIO8TpQMNxAPqb4ZeG6NfOVM9RzdRa2WzSnQVgGm4NlK7qwHefhF8T/APlCtybzwcfWfeb+IFgynpJGURK0hIaXUU45wFYgco+FQDqBfcwO+GPi6sGVqafy6GjV2bm5x6gG5HoPXGnwnk04bTqeY400adOmGI+JyajGBvMMLDCDPeIQSMqoSm1cFQGjWdblrJICklraiOlsX6eo8bBx/r+5NcTuOZKo1RrQbRUYfVC4/cfTG3gtEO6sQCqU5IY2lzA6G0BvriFU4ezF5qOrajKlRytp0GxEyB/zj3ks0+X1A0xVUwRBgiFAHKbWjv1x2NUrtUQokFeA3JjLifDKJBKpT7yiMv8A5alU4b+HM6mimphVamEPpsP0I3xWOK8fBUaUqGp1LISE/wAous+v17YRLRrVlqU6YzJWpZ9GsHcGzEegkHfsMc+rTWMMtKCwzHXHs/5td6FMkVgwpOokc5HJcgX0zcdt8QPEOaBr+Wg+7pRTQd9FpjtIf5we2LXmKoYUmakyZtNIL1FALQlRUd2WYhm679MVTheVoU67o2bFYsmoKlM208zHzXIXUbiI9Iw+qkBs+0o8ULUVA5iwskksIMeouSfqYA+uGnCMwtQUQwM0XJ1QSHBMxO2sPfSSOu+Jz8ZoAhadNASY11TrA9TA0j2ww4Tw3zMzFWvUblYoAdCiVKnSoIGx7Y81b1I2HJ5hp2dkG0dRRl8wtRyj1EepWGmC9lJYG8SA2q0AnqLb45t434GaNTUJi0zY32MdvX2x0fiNI03Kp9/U1EDzFUuFAO1Rlm2nqxxH8Z5BWA+7lSoYQdZZXk7XgrtPptthNV6sRsGBGPUR2ZxbBiTn8o1JyrAjqJEWO2I2LJNNmDBgwQng4t3gPIBn1kqCxCLqAIvGo3tYehxUcdc8K5HykQKKjOoAKooO55iRF1kAz39sKtOFx7zS95MsGtQAp55YwGBA03IhTBVt9tu/TGx1pSPKR1CUm8xTDKARtqLAiTEGCZjrgpIuqktesVCqQWIhnKsxWBFyFZZM79bHCfjWfFU+VTU06LGDB52jZmY9bCJBAxzGVvEy8rq82VSPxkKQGk1dARVAolXqKBE64FmZtRM7bdsMclUyFMg+drcWvy/vsf1xV+L0hTWlVXV5ho07liTCs6bCBJUCSI2xEpVQ3UD9/WFvf1J/fE2oTeTzLaaOPadHzHE1CyhSmPzTf67/AExQMjVWjXD0w2kZjWQSSxZmAJOq9hYTcQe8Yb8JySimhI/ArGReHL6voGH0xo45kYKVBZtahh3M/EPcCSP7jEOmv2PsLZGYzwVHpzE/iPKhM5VlFJp1jUAcAg3JUjtYH3i+JtHioLFmDio7SYXqSv5bC7KPnjf4xSatKobCpTp6z6FR+7LHzOINGkDpJ35SfdqgY/QKMfVaNiVJ+c4uvCgqMc4jfJ+JcyVmkazqJuSItvZ2xvfxPVX+dl6bGJGqmhJA3IIN46xfEHhLAUgUPwvUBbdY8x4DRePXpj1mE1lUCHmMqAfhjd6dQAjSJup77XjEvx7i0ggYEUKhibT4gokl62RoXAA0mGIkxHQzNgs/2wzyFMVqi/Z8m1BztVNUpA9UAJYD8rgYVHgKhKyfaDTrmn93UiWZ2JAFNRtEXC3OoEnG7OcSXgPDkSozVs5WmSTeTO7XgAWHeDGKWt8VfKOIKu3mSWdEqVnzdN65WuQa6NpQEqpX7u/lkpA1SQY3Exiv1s3whs/TQZTMfamqLpedI1W0mdjeIaI2xa/C2eQ1q6PGiqEkHb4B+sEfXCzjHAaVGqwDvRKjVTIELEX0E7GxMKw3xMv2iijDDr29Pyj/AIZmORGH2nLrqBy9XUGIYPV5tU3k3kz1nEXNcWooJOWpKO7ux/4whz5rUajUvMXoVbRvqFiZY/jBB7zOIFStMVDJKy17nSbNAiAyN2G3vjqLaHq8ROeMyUVf5Nr8RvmPFFUAtRy9JV6OKQA+pBYD1IjCqrx7OVSfv6zWJ002IAAE2VbE/P8AbHvMMbkQfVVqKY91BBxs4JVZNVQFlcPZhY2UddIJ3O4xzhrzg5E6/wD5yAjaZuynFxS4bRd1ajUzWY0i51DQSFYk3nVeT6YeUny+aCGtTpUq5kGoaasjnYg/lYm4PpjXx+kAadFkRglFRLrqKu0sWWTZ+Y3virjOEqVU8pdtik7nqeYTvjDWAHiZfTu6iPeMeE64dmC04YDaQpgASIBF4ne2NKa8v5ZIC+WVhgbSO/Xmuu3XG7gHiSpQ+6dyy/hIOoi0ww6i2/8A7xt8S8XSqFAp5aoNS6hUpnoTuFIuDET67Y0X8VQCZCa2qs2kf3NHFsgBmw4qaA4NbUBI0sbX2mSVjrAwuyecLPUCLpQNyO6K8mSW1TYalFtgIUbYdZiqtTRTFNPNqIj0qZUtSF3PNvBKnUCbajHqdPF2q0wtNm0srhioCqsbzYAWI97HCwyVfMmUu7suDOa+POHAEuIlDDEGdQYmD3Anob3GKXjrni3hwdKrpqudRDEvCtpJkzygalKi0i0HpyWosEjsYxdW24SZxgz1gwYMbmJM4Jl9ddAdgZNpsPTHZlSnRQaw50lTC2ncaDPwrqtMH0xzf+HWXmu7xJVQANviYden/Bnpjp9KmjaCraCSgYlTpMFmW0yphevYYj1LDkHrEfUD6TSKyVqg1MiitBCqQRSYKNLD5DS3cH0wm4jQYVXV1ipq6D1gfttv++G9PgILnTmKL7kMrgX/AKpPrG836Yl0MnVaomYcGrVSmQ1NAWp+YrQrBr8sQ0SSSkb4zVZV4ZCnJA9fabNbeKCRgTfWVWrqhAZcslNGHdjI/RmJ9/bETiWTprRZlJQ6DsbEzpWx2k9oxH8LUWq+awaGZ4OtGB1Ah2JDQTJO8dTjfx+m6aEYQkjmNwYsoO1/ia8SW9McK7PxG3OPl8p162GODM5Xj0QGFNhpK8raT06GQdu4xtq5zzyghgEEkkb9FvsbapwjpVTJuCD2pT/fE3g5Cs6wZZxAVIJ5REKs3mdsaGmQHcBzGNgGOPENEPQy8/ipMv8Ata3zEjFVIYk+YZhoIPKkgACTuxMTAt++LdxE68rl9IJPm1VACknoYgXkRcR0OK4KReq3lgsYW4gRMi7Nt8Owvi7dYuQOAcST/FgM2Mgn+Z7TLFfvE1I0fEOQW/pMyP8AMDh74aokqXYAM+2kRIk6bfmO/rbC7LcMeowRlXSCA2lmdm/pkgb9Y6e+Oh5TLJllD1INQjlTt/3v0xlKi3Z4kWquRiNkMtlky6+bU+MjkT1/5/bFW4sPOWuK1GnU8wqwqVIPlQpHKpG4BYg92M+rjNZvWxqVSBGwJgDCHi+d8wlNLeUGAqMCQ0RIIETo2Jb098OFpBxXwBJJEyCLUo1BcuxYuotUpNEJA3sgUevSQYxbeE1Uz2UFKovNpiGHaxBBuCDI/XFW4hQWxqTYclenYjtqK7D6qfTG3hGbejVXVUFRap5KgAB1AbErYyoMGB8OIWBTL9g9j69vSXJYrgL0fSL/ABbw+pTKkhmRUKE9VuCuruB+b698IixcxTiXIKdRLWYW6Tc47QyLmE1KAKg3GKnmvDqK5q0lFOqNUflBIiSkxPqMVVfaXwtWwjKn7rf9mGoFz56PqIqyfh+gFCgO0DSv3jiYszQGsoP627YiUeGqma8lPhL04vO4E/qDhoM0KWsVQaekCYJPILIqGJZmaSeo27HETw9m/tHEEfSFCxygzAUObnab3jbEulFjWeY5Ev3YBIkfxJXNXNOikS7lQd4AsTv0A/UYTVeH1FAhW0i3Lz7W2I1dNr4lcMrh6tQGNZHK0/iHMRHqY/2nthhRzwIZuhakwH+YqCPqpx0MSG/VvW+1ehFnCNOtyWWVCgAjSbsJsb7AfXEnjlGaZHUuFHS8sZ9ijN/twvzrh6tQkqQXMDSWMABdp2lTjTlXC1hJGmDa0THbWYtq6Y2MDibNDWOLSe5ZM9SSnmHcvo0U6YS8RCKLdSfht2nC/L+I/tQNPMU/MdQAtRFAYf5pIWFPMdiACemPfjHMropPKhmVYBMEsnJUGnewEntK98QcuCF8kHTVqKHrGPgUxoSPzRDN8sOp04JZn6/iL1LgKMHmbOI5WnVJrM1E+aSSrNBZWQlNMASF5YAmdJB9OV+JMn5dbsGVW9pFx8jjpHCc2UQ06hRhRJIcgkoBC8sXKlyo0zvOKf4+ygRk0wApKwGmL9tx9Bv3OKFyDg/lJcgrKrgxjGcNmZ0D+GCgLUcqDFQG5j4RMdbntGLpSYqtaQWdnRgBpVVADAyDEQCQZHbFS/hmU8ioGYoS7HUO0KNz2xauJgCnWUoFKFBTBNxqLczEbkiTI3tiGwBnKH2jkBABAM0DK0FVvNqB55fKR5tECWHWewP98Ssjm3bJ1agbRVWrT0skqFpMNKrY2Agnf4jivZQQ51CItIuJv2v0G4xZ+DUZyedi2o09J9nF/YtqIxrT1KGK4yPeO1Tnw1YnB6xJ/h3j7LTVa7+YwkFq0FmMn8QA22+XfDk5jK1wVJABsRIdTinVM3TFLlMwnwqpYgxsYBgyAL3sT1xKNGiwB8tCIEERMR+Ex25lPcEY4llLW2F2BHPGR/B4Mc9qVBQO/kZNz3hXyxrUNWp/0uRpHrpGpv3xXONI9Pmyh8t2UhCGJIaDBGoAiULCe4GHOU4gaSlleosbsrQhjrLEIVZbkAyL4nf/AJBls8jUzT1mLvQqUmKnoSofoRON012bwwzx79RjahQuGOQf1ldzObzycHylWk7DNNmTreOaGBmbWO0n374mcE4fVrq+lC71HEtsoBMFyOokswBtticWD0aWVqCuDTd3r6KLg6DZIkQvmdCTaGvbE7N8dqCmaWWy1SjSAieSSPWHnboMdG5wMCwgfKROuQdgJjQ5nLcNpqilDUA0i9gT0A3LEnYXJwjfiVau9QCFKxrqVLkSJgICB8N7m0ixwmpVaFODpIdb6WSKjsTyxIFpNgLTG0YbZPKsE8tvjqHXWI6Tus+o5R6A4g1up2p5fr5zWl0+9vMOBPI4ajKvmA1XcgS94G5hfhXlnYY00GZDoEmpQ5I/+ynum/XTse4bucMaVUFmqn4FBVD0P5m9QSAB7GN8QOKVGQrmNJgWqL2p9D6lTzexYY5+l1L+Jtc9/wA+0t1OnBTKjqbqCNAbLkaetNrAHqAd0PpBHpjGdRGRppmlUXmViOXUt1lltBIi/QnEannDWc/ZQGOxqT93HYm+oj027jEr7ANUVCa9TchrUk9Sgt7AyT+otfUJWcN37ev5/wByGqh25Ee8H4lKpVQ2ZQR6g4euq1xrS1QC4/7++KVls6KRaZel1qAABWJghQN0ntMHveGP25VJfz/KVULKyqDrIklZNpgCFsTiPShvE8EjKN+34fOW3KMbxwRFPikIaaCrWpJUeqVpqZDpUFhIJ5gZE7WYETiB4Lpnza7Dl0ZeoCpvDbAb9JPvOJHC+JZDxBTK16ZpZqkbOOVo/CwIO3dTMHDbM8ObK1M0xEmtl+QD8VTUin6yn647iUpU4RB9f3JxeShDSgZUNKhbtIadonS0n5lwBvf0w9o8OkzrtINgIs5cfqcen8M1stVoZl85TydCiASXnXUb8UraRsAs7CMP8tm8uEV6dN6wqAutSoRpe92Cqe52Me2HGshc5keot8Q5lWTw9WmKTB5JJGgyZ35lJ6+mN9bwrWVZrLQRbXeqE03iwix9Yk7Wwy4n4qqIpCsNwNFOFUSbaiOkwOu474q2e4jV1SzFmm0ggCbSNu/UnG6qC/ImTqXI2k8RrlOHUqKVKJqU8wBU88sCYpElQ5LNaGFiAQTMxjGVp5da1f7RUrtULky1I0ydQB5QKhkSTcRb2nHjL8DRcrWYFwatSmrsG1Fik1DvAAZtEgdJ32wt4dxJNKrmF101ACuGPmU/YxOg76TIxU9TBOIKy2cExrkOH0vvWorVamFGsVGWCoYWIjVEgRfvvsar/ElddEVZFmNpBLSfimBboIFpIN8WdQsZinRq6hVpgSBzAlw14EaYBuD1xX/H5P2JQU0BCqiBYiQblTp1G5i+J0LFgW/KMasKDicyxnBOM4o5iZ0L+Gil6FWmvxFiYMQYCm8kGBvbFprV1emjOpanrZLMRdFEEXIM6j1MAWxUP4YVDprIBe5m8C17Dee3X0xec7Tpqi0ncoi1GIK09RnSs7kEEAixk39MQ2g7zs7/ANSup1UDd1E+b4dAc0edQZZG1LUT1Kj4l/qG3X0a5LjFJcmwLFQ1SnSlxALKhqEKRJIgpeBc3gY88VpZVFStTq1zUDLBp6Q8TeFLRsTNtp64kcUqUaaM1WmHpUKnNTLBCjVAvMxAgyTogaQCIxTRcy18xFgWw5A59YlSmxYkBpJ1BYWb7TMkT3MDFl4H4ccrzKXvIUCEXa02BuJ7TsMR8v4j0AmjSy6hjIF2abdWmADMkgegOMP4yqEE1VYgdVcEfIHSMR36hrBtP7QTTvjcBLFmeFUxTda1ZQrIyMiKHOlgNQk2G3TFW4VxyjkK9TKZXInLpSXVVr1eao0jliQZYkgAT3jbDCpxgQZpudwZCxYKT+LaGH64rfGc27VW8wmEYgLJawtJJMk6WUjtNuuMpcQpXH4TVNRsbbLfluLvS+yVyZbM+aKk3nmBpg+gEqPf1xD47wvLcapH7FmPJzVInVT1EdeYFZ7gwe+IPiWfJyFP4WFAsL7MWkfMRq+WNnhKhSivVp0R9oqkFqgcgo4uGAuNBMtaJBgzjDulb77Dxj6/WWGk7PJG9HIJTSjT8usGRNNU1Y5mAADABjDG5lbfPEbN5Y0urNSZuZd2JMAAsTdDte4teMXWm65ldLwKoFm7/wDe2EPFMoQGpuIkEGOxtIxw9W7FxcuCh9v9+xlNBGNh7ETPnU1AGXZfho0ubR21H4QfViAOnfGt6JrNpzJ0J0oITzj+p7Fh3VYHecRuCgInl038uopKstipYWJ0m4BsbEb4n1szK6K66R+GqpOmehndD729cXV6ZEO5eT9dD6Mgt1Ltlepp4YfJZsuuwE0T/QTcHvoJ+YK+uGOYoRFJJlpZ26x19ixt7TG2E+dZlgm9Wj94CB/MXZ4HfSSCNp0ntib/AIzSGt9YLVByKvMxAELCi8EyfniLVUMLNyjv+frmWaa7cnJ6hmc6qoXCyqctNBbU8wP/AC5R8ziCmXVJapVK1N6lRWiWbZQuzWiAQYEd8bky1WsacJ5aI0qp5nZgCBKiwuZiTeMWXK8Ay+WU1syFZzLENcnuWJsB6WUY6Wh0pVSWkurv3MAh4ivhHCc041eYtJOrvTSw/wBIAJ9reuNNR2qJWrU8zXcZUDyWOlQzEw5gJGgiVEz1PbEDxF4gqVqROsCmzaaaJ+Fb9fzaQT3EjC/gP2xOHcUWrSdKoZfKQrBjVpUKIuJFj1x0qq1UnYB+MQh3Dzn69Y8r+G6fE6aP5wqjfRWpnWp2IlKiiRtiJ/gwop5et0KjSqlSqSJIEkXptcb2Jwm8I5t0A+0g0TUWTrLJDDY2IjWl4P5cW7J+K1QaHcZintZSxUerRf8Af3xBddYHKHI/DqUjTLjK8iV/L00dQF06Y29DaCO/4W+R6Y8ZDgtE01LaiI6tGntERMBkEknqemLp/h+TrgOqoNQkEqCD6hhfCvxF4c0UKhpIxhD/ACSXkD8IQTJIkdLTfGPibLCETI/A/RmaqEryW/eJK2ZP+GKQ1zmSur/SoLe2kE+2K5nQqaQnuUNxaeu4vp64c0cu75CqmhvN8+m9OmwKltSlGsYO8kg/DH180qOVSmshcxVsDJsCLNMEmQQZggH1mcdy2zG05yInToMMMc+kxwOoSmpAq1TWUhQ2wVWOppAtuY2sMLv4jOjZV2Vj8U2UqrHUgYgE3ubdhbD3SooO8idaIlNKQQEPJFxDwYIuTEYrH8RmZcuUcjWSha8kydQmYggWt/bGOGKso4mGJycmc0jBjEYzh8Tgyx+A8xprssxIn6W6Ed/0x0LiNIshdIZQS5hpMvEtH5eUd41G+OUeHs0KeYpsdpg+xt0x1zJZimultKFivKysZEMVK6dUGbCIgg72OJ7Mq25RzHqAyYJmaeZDIuYKwlP4EH46hjSP8imD32740+F4aswqAM9aUZiTzSJW06f5nNtMjfEriXBHqApSYP5RKmjsQFsSJJ1XGqZm+22NfDsulOtlVAK1PMTVMz6z6SLfPCLr1AVKz6ynSVDDFvaJMyv3hndpJuLmTcyQJ3xLp050LBlmUSSLAkTAFtpxMyFRT5rWM1GP0kgexGvHniFBdaaFhtbGU5TAt3FpP6YiPzlHxBdzUBH1Wh3HKarA+zpH76cI+OUBNFt3Mq47mmPi9jYesjtjUOK1kDKTIJ/GO0RzL7DedsbcnOYrhmEeYyKoF7SJ27/8Y8BiqNLZXZk9CMfFFAtWoURulGmtyQLJJmNxfbGzKZU09PlNBm7HZz+Mt/Qqi0dY+cfj2dH2x6jEBBWZb7QAyD+2Nz8Vy5UlqqxEGJMLvpBAi8XOI9Yzs+AMj8J0EUBBG2X41TDKrN5dQgEAnvOmD3MbG+LXSqpmk0PAqrse/wD3tjkrMajF3HxtzKbgK0BBHpAHvOGvAM9UpOFDFlClgN2UowDBT1F50nt8sUH7LbS1eIDlSPMv/PwnNGpW6zb0fQybxrJmjWZjSLq9nURIZdmAJEytrGeUY05HMAhhTYso+OjUnUB1jVzfJrH0xbeI00z+WL0zzhblevZl9QRI9oxRsx95QDkzUEKjizq5IAB7rJHoR0O+FKxrwvY6B/j9OptqRZluiO5LyuX80/dsfJptKG+sGCGS/wCEbGb7jpOG3DeEqrBKaKD0CiPrjXkaLeVSdXpstSp5YQfFcMdRgwCYJ0xsZnpi1krlE6NWYb9h/wAfvi4VNnL8Cc8zKU0yq9HrkfT/AIH74ofG+PNVcjkZFaCXaAzDoFAuq7R1M9sMPEHEnCEKZrVOVbgGYuRPUDb5YrCVgoCRoYD4QIcgerWN+oxprCR5epRpaVsPmhma7VHQVI0yQqhdK3VtgTqJ9dr4sfD6jVaOc1szsaaHUzEnla1+kYqVSruKYl5GxMA9NdQyT/lH0xaPDtUOlaARry7yD0KkWPtBGNAOME9GWEVAFVxkRDxiuxh2dmdnEsSskwR1t8OMUqbnpVM/1It/9JGJVDh/nsVJICrOwNzYbjsD9Rj2OBFI0eW4Im0o0e1wT8xiM6msHax5lWMHjqbeCtUV20QqCzLupY9u0KGYxvbGfE3EGalu9IkiHSppIC6WmQJE6oI9MeeD5ymKUGVJFSZECWsL7bQN8S6mmtmKNKJRW85j6BdWn56SfpievJ1QO3Hzi7FBU5njNcTq/dZeozVKz0mKmJCPpBRXMSdQBDTbnFhvhZW4vRECplaWofGiMygG0kFWg+8fPCrO5yo+YLz94apIHqTb/tv0w2z1FXrKzUwWdgjLNlqSb7/A8yD7jH0DU1isMw65wJyi5Fm1TiS6mYpMSAppIdGlWIKyFZl3BgyRvN498c6/iLWEUkBBklpBBsAAJINzffuDi+/Y1y+pWqGoyMpeAYkgryE3kLYn9BvjlXjXN68ywkkLa56m7bW3PS2CgeUbTxM29nMR4MGDD4nM8TfHWvCnEUNJCwCidQJUETYsbXkFRHocclxcfAHEQpakxi+tT7bj32xi1dwjKzgzpGSo1Fq1Ckl6bEgqCZnck+ovfv7YkGg1SqK9QqlZZUqGUoJVtDkj4TJuD2Eb4gcQRqicrGmpaWVmlYiVeZvvEbmFtfBlM6lDMIvllUE6g0feagFYtffTMdvrjnmtajuJ5Mrr3vnHpPfBPD5JdZpPBgaK6kkQQZAIg32g7741cd4LUonXpaDYh9xvMdxJJ742V8q1CrVpoqgByWB2Jj4vmukXxv4X4nqroUhSjwNJJIvtuI7D649Ffi5KjiTi1qrN2eZXTlWamXCwsfEEIHSSDq/WMWbw7ltFWnVOnQq1KlmBjQv4h+G7LAPTEk5ChmvM8oCjWZb020kOSN1O6npE9MVzLcOOXynEKgJp1a7LTBYxobep7EQJx4tSgjP5S5dU9inieeImppghlbUCZBB3mdp2nHihUO0zbbXf6Mox4yeVr1ggdamYYIqKWUkkAbsSpHTqZ+Zw4o+DcwVHmDy1/KWAHyZ7j2ww/Z7FeDAfaVYbDD9IqoRBpsSCogd2QkbRuyNHy98S8s1RHWp5TQpkyVEyIeJbawa+LBkOALT2q5ZJ3+8LE+5Av9cS6vDqQAJzVMQQ0hGNwZG4uJG2Ol4Qarw7OeMGchrsW76xjmK+BcapUXR110hqhwY0MCbTBKz62nDbxPkkWpl6tP8Al1X6bWRzB9jt88VzOcJydbiD16nFGXMMRqpBSo2+HS0nSd9PrhxmcstFEpUK4rL51Nly+kgzqAOhtlBViOblv0xzT9nBRlWOBzz6fnKzqy3Y5Mh+GeDU+C5TM5+u2uo5Y00m0kkLA/MZjV223xml4lpvSoZipTrJVcOaivOuo0woVTA0wAZsACBO+HXE8xUzD6TmaOWI2pFWLqBaxZQAfUAj1wmqeE3klMzlqjv8TvUOoj1kQw6RaJ6YqWs2Lg9SVmxxNFKp5rNVkQeWCJCD8joRIvfWD26Rg4xTXyKiuosNQU8wEEXRjeI3B2/eZS8MZylLUirkiDEMCLwCNcmOh3xA4lwzNFClbWqEQQKYH6kGPrhXwVnieU8TzxRjmLGcKTpERqYAbSNKr/8AscTvB1UDNinMq+pb9SV0sfbUR85xBq8MJblZixIAHKZJKwNhuQOuNGQLUMwgaBUo1FDQQRMiQYPxRqMT+2LdZnaBiM0ONxOfSPOB5sK1Sm3x6hpb10ryn3vf3xO4hmQiOw6K5HzUEfPVIwj8RqtDMZjzH00xVJNQ9A7DTEDfpt+AHpi65TgqldRSmAZl2vq9pEkHfbHyur04WzeASJ2luGO5z9SAoUA3G5LTA6xqAAtuTid4WrinVCMQHqCqEF5YtTcgi0RyxM/XFlzvC8gp5wxbeEBEx6A9O8YgCpl9VMhKiuH1I7VAwQAFiXOkgDSp3mYseuLabgxGBF22DaZW+GZU5mqz0mC07aqjjRpjrBBIO0CZJxYMylHzAuXDs3lmXM8xUF1WNrles72jGlDSY00aroTS1RCFGlmLNLblpG3pGNbVFGuoGV4UadBkNG9xdeWdx6bC1O9g+1RIrPNhminiue0KC7VNGnWimmq6Rp7rAmSLdr9RjkOarl3ZzuzFj8zOLv8AxDz0HRpZWeBBIPKvUx+Jmue8YoeL0yRkyZuOBNmDBgxuZng435HNtSqLUXdTIxoOMYITs/hfP6iralZG5iG20wdQ2iRvc7j0xvGWbzNVRS4VgEKXlQx3AMm3XHO/A/GvJqCmxhS0g2MG3e14+oGOjVxTdlrFNbOIX4t0ABJIAOrbYxfriK2gO+CcS2q9lHAzHHH+JUatWi1NGqOyCVVZMHa3uDf3xCPBEktVZKI6UyxaPks39CYGI/FNTCqgquHpqpddR5xC6gYNtLExB63whoXPxsCekkT06n17YZo0qrbKZJP6TFyOyc4AH6mN+KDJ0alJ/Kq1QVKwpWmgKmSzgEvqOoQRExtiy5Wmaq2JSsFWpTptFTdASPvASaugKZJ77YqPCMp51dEYmIBY/lUAlvmV/bEyin2jN+e2tWFU1KZDFYIkJ0uuiLdQu+NX3AMVmfCxVvzNbeI8xWQOcxW8skhSJpwQYKkdDNtyPnbE3JcIZwWq1agZrqo06j6kFbDtMHqY2xauKZdWGqLVELC55T+MDtzXt6Yr/D8+pULrT1GsLJ/2hj8ycJt1VhXC/rJgi5kevk6lArLLUBIBGzCf0Nr9NjjFPiYbTpSqGlSphbGZQ7xuJviRxhzypygKjPy9zIW/sG+uI/lcxItpFI/QsD+k4v0jO9QZzJ7QA0hjgPmVnzrIoeoWIqMAWLA6SQg5FJaL39sWviwp5DLo0EsA9eqSZZtFNygJ9z7DGnw5lBUfQ16dF3ZuoIJDwfZv7Y1cYqiszF766jcpufLIKGFHwpp5iW3iO2OZfY3mDHjr8pZUMkESL4s4q+apZHMZagMzQzJKusc6OIEhh8JENO4thTmuDFHClGLSdJRYmDBui6tQIg3A+Rx0DgvDKaUHooiIgh0RJgQBJBJmTvOIvGKRC0wkjniFDG0NMhCCRsd8SD7RWkjwRkHP1+MpOn3jz+krdDg9cCWqKjbqjgM/z03Aj1bHscWzNCA7VKZJtLSp9j7DYxh1RQKIDOs7hMuVn3LAk/XFc4yRUrFbwITmm5PM+/8ASAPrh2g12ou1Gw8j146mNRp6kq3Rp/jDVLVhQZYJmol7CYBWDqMWvitcN/w/M+bW+z5nK1KhhjqLBiSL6WaSZ7GceslTVai6p0cpYaiAAzNPW267dsW3hOWXL0hmPKAqVIWlO68pLMSdpOqPljp6rVrQ2CPSTUUmxcgzZQqqpJal51ZiNGoIAfLULrCO4JYNqkdDOK2nGsxRcrmWdqzueaquggGLBQSNIvF++NT5KtWydMVGproqlpHOWp1FJExdahqKfaRONGSzmZp6k1CogJmnU5wY6gNIFvUYmNdNgIc4z6SvFoIKjOJL4hmhS5ml9ZuCbkgCD2i+3/8AcMOG8RprkHqFOerUamAbyZk3PSNM+0YQcQqZNqbM6eWY/wDjkjcCy3YXNwJsDbG7M0oy9BajaFpqzOyI7CXNio0iFIAu5EG2NrpfBqAzkxJcXWbsYE9ZUoPuqYZwyk8sTTaLwWIgafiB7DriJnG8qkTrCoq6GCyCpDCWPvDC02YAxhnRpUzQbUdVJlCEwAxghitmYiTpJEG36c98e8TUMaNPqdVQxeeiz8R/1QbDHlQzkTTn39JVeJ5vzajPEAmw7DpiJgwYqiJswYMGCE8HGMZOMYITKmNsdM8IeJRUphHIWopEnuLQTeO1he5OOZY25esUYMpgjGWXImlbBnaalMPqI1ipFRXDANMo4kFRJAJna4FpxEbIlgDTda87ASCD15WAJt2uIwv8I8bWuEk6aiEH05b83Ug9/l1xZKlSksgUgzNLU+cqobYBNN9QNpnpiZrBWu3bxKqwzOCDmRMjnUXK1WUjUw8vqDNvN3AndBIkc2++JfDMwtZYgpoi4IO+0W9L/L5as5nKSgVKlFKq6mTVLKQwILhYNlYmZMk9Zw24FSyFRGZPMpNsQzsR3EHqP1GJNXW6DIGPnHhks+/yRJFfMNUyNa410mIt2YEfuBbvipTAOzAifmBKke4EH1GLFkqJFOsApYVAnlFWBFUI+8qY2N5ggb4gZXgLVJapFJyxJQ1UGzEiArGxkmDtOOlocgYInJuHM35HhlNk1EINZt95oMbbRtIJv3xvHDamoKjSGESYkKNyCsoxvA23EjEijRzNEQUNWkBY0imr/Vp3HqIPocRMt4mp0y7uCoJVRu5JLRBGlWmSouTE/LE7DUqzEf1PRsIEtGWoihlG0iAQf9qglj8zhZQoqlILAHKC1oBMDUTPxGfxNyj1xL47xylpqUFZS6L5ZF2KsQC2oAbQxPyMxhDWydLyiwCgDS0AgAgEEi0AyJgcw9cc/U0F8LnGP3ldDhDyO5YPCXFlY6AZKdfzKeom5AkCYE2MXwt8cgaqdMzAdmJB2AEA/VxhdlSVqKyDmBETaeQSomxkgD9cOPErLUZa06R5OoEgi4MFT3BgDvJGEVVrXcpboHP68f8AJVcDg7fUSu/a6qwBWqCCQQW1dJB5psRf54k0uFuVWp5gZm5yCjC7A9QCOvbCZfMa6qI9WuLOo+cEdemLF/jtILz6xAFmB/TS2gD1JnHV16W1MraZcE9kCQaYq6lbjNXBOAtWcaxCqdMSDqMzf+kdu+GHjPPlaihTAAOk2tEDqLbm474xwDxGNQVUcgJWeYmCoLXM7mRAjv2xG+3DMsreWzAryqUkm95XcbgXO/XHNv8AiLH32jPy/qW0eFXwvUjcAqyr0j/8iHQT+IqZ/SCPnhA+fZQ9kN2gEsDvHQx2tGLJn+EV6VMVZVTTYMqllGwgAliB/bC3M8JHmVH8hq3MdKA2XrDEGWNzGm0DfHU06KfvjiKfUsVyDzmKeF5Ma2qOB9ypck3ltl3/AKmBPeMOXk0aTpHmAvNRiASrEsGMkdddv+cFGhTC+YVTUWCinoMkiGIMliQDG97z3BTeI/FPk09Rcu5nQpAsp6KBEDoTba2+Nh2ZwQc4inCkdYkPxZ4g+zqVQnzNhKgXm7C0qJm3W2OYVHLEsTJJknuTvjdns49Vy7mSf0HQX6DEfFAGIkmGDBgx7PJswYMGCE8HGMZOMYIQwYMGCE35PNNTcOhgj/t+4x0rwz4t8+EqHm1Ax191M9TAMXifTHLsekcgyCQRsRjLoGE2jlTO9UqFILvFNbtKl9JKxtAMSItJ6euNVLLgJ5dVqa0wQwZd3kahBIiOskEjYjbFB8O+N4Ap5iY/+wTPYzH1t16YveSzyVERgVYTd3DMXkfpsb237YnZdp3Nz1/9j1O4YBxJ9Kmq0aTslLy3aAiggwA2shgZmSnN6YgZrhZy8NR1CjVJcGx5jYg2s9lB7xbE99JUIjKTTtHRRO4bY6mO3XcTGGC5llpvl5pNNwNQZlJggkLsLzPticai5bNwH/J54a4wZXKKVQ6hPNWp6FgfrMfT++HOWqk1QM2lIVKbArJBqVEEEkqAbCJDtpIKzjwlerT1QrIQs+ZUHM4Ha/IvoL9zg4S169Q6WK0Hlt+WDy+nxE/XDK72HkbnM3bWjDco6mK5yq1arVGrfaHOt6aBAAGvKsZkH84PTpECVkMxkSR93UUnZnIiesNBHz2PriDlctTfLlGWDTDNTYydrmCZuJBjpJjfCenm+jSdRuRO25JBido+eH2U1+p76iqrXYcDgSyeIzR8r+ZWp62ChggqwZmdKwY5YLXifXGvP5Za1BKVSpUqJTVoagraqk9JK8pHNJvupwtOWpVSGA1003ER5jluRBPeOY9AD8m+V4XVqZVqtSuyutUuFWAFIUqFED4Y0wJ+fTE5KVIrOBn2jXJdioPHvFtLj/l01Io+WdjI8x5BIvUeZOkKZtvHTEoZ/MVaIdKwLEx5ZQHrBB1DftAjHrNURA+0wdRgVljVPQN0cRNzf9MR+B5NaDs5IdacFLfzGM6b9QDqJjaI9MNGt3oCvpE2aQKc5kvhvm03KVFSnWZSEWnTg1EABZiQQi9hImbi2IHEM/mnpoaZApsYXypp27ONU6u8n/nDE8UZ6y1KgLtb4VtE3Ebk29enyXHLhazAVX01GIFM9YkgyDCkbzuI2vjyu9GclhMGttuBIeUdmdaVZmMHUZbUCAJg3MybfXHtcpVCU2qkUqg1NrYGTzFjMc1izfJh643V+OBQ6gAKqaSI0ATFzzAs0E79e2Od+JPGjPKUmkGNTRAkWsP7nGmHieXGIICgli8VeKVpL8RaqdoY6ouLn8M72uRA2GOX5vNNUYs5knGupULEkkkncnc48YeqBRxMliYYMGDGp5DBgwYITZgwYMEJ4OMYycYwQhgwYMEIYMGDBCGJ3DeLVaB+7cgHdfwn3GIODBCdF4J47W4qTTZlVSfiQxsTIJHS+LpkeLU201FC/wAxWPlkaWtYNa95liO+2OD425bNPTMo7Ie6kj9sJekMMRq2kT6FJ81RrJYI50zHIpsVB2IMAA/2xLy9MhXYMVDgKUOhiQZ6QIJFr98cO4f41zNKJIcCN7G0xdYPU/XFiyX8SlsKlFhBHwEEfQge/W/UYW9BPU9DjGDOjBqOnlNSUJLJCqCpUg2BtI69ztiNU4Yp0Wq6mFmp6SrSRYDebC0g2M4rK/xEyzAanawgTTMjaDy9QQMb38f5YUmVKt2eY+8XTIIYg6TG82j5jCq6rFGM4OczRdc8R1Ty5pqtJquhVcmSrSTNvgkCBvN5nDE0opOi1fNV2Ri+l4sOa0f5dt8Vej46yCg8+uZswY/hYCeWCZY39TiHV/iNl0I8suwkSoDAQCSIuIiesyZx7allp8w6ghVORLPQylNyDUc1EWYAkC14AcCB3iet9seznSiqaa+WwVi+llULBbSBG9gDF5DEnvjnmc/iRIOmmzEi5YgdWN7MYvsIwiz3jbMuIXRSWIARbx2k+lsaXSACeveW5M6bnuOAUpNQ84ANSAAYEy9llpO19uu4qPGfHgBby2NQm3VUHe1iZ29Rjn9fMu5l2Zj6knGvFAqAiS8n8V4zWzDFqjkyZjp9P74X4MGGdTEMGDBghDBgwYIQwYMGCE2YMGDBCBwYMGCEMGDBghDBgwYIQwYMGCEMGDBghDBgwYJ7DGTtgwY9nky2POM4MeesJjBgwYDCGDBgwQhgwYMEIYMGDBCGDBgwQhgwYMEJswYMGC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ac-noumea.nc/maths/polyhedr/img_art/CircleLimi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97" y="1221600"/>
            <a:ext cx="29337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QTEhUTExQWFhQXGBwZGBgXGB8dIBsdGx0fGh4XHx0bHSggHSEmIBwbIjIhJSkrMS4uGx8zODMsNyguLisBCgoKDg0OGxAQGiwlICYvLCwsLCwsLCwsLCwsLDQsLCwsLCwsLCwsLCwvLCwsLCwsLywsLCwtLCwsLCwsLCwsLP/AABEIAOEA4QMBIgACEQEDEQH/xAAbAAABBQEBAAAAAAAAAAAAAAAAAgMEBQYBB//EAEAQAAIBAwIEBAMFBgQGAgMAAAECEQMSIQAxBCJBUQUTMmEGcYEjQlKRoRRicrHB0TOC4fAVJEOSorLC8RY0Y//EABkBAAMBAQEAAAAAAAAAAAAAAAABAgMEBf/EAC8RAAICAQMCBAUDBQEAAAAAAAABAhEhAxIxQfAEIpHBE1FxgeFhsfEyQlKh0RT/2gAMAwEAAhEDEQA/APcdGjRoANGjRoANGjRoANGuMwAk4GqDxL4nRcUoc/iJhR/f6fnqowcnSAvydVfGfEFFMXXnsuf12/XWS4zjqtU87GO2yj3I2AG2c6hqJBOLYMywBHYwSBGOkznPbqj4ZcyZNmi4n4qfZKYWfxSf5Rn21W1PG67mPMI2wsCAeuM/PtqvvCEAxIUQoJyTPOduWQ0dyvbOmqdU4Xl9SiSoJJB3DRJH6j21vHShVxSFZIfjHMBnYzG7ExJ6/SD9RpEGSOwJaTsASJJ2O3QZ6a5xLlGenahtdhJTOWwZ6zM/z05xaWMqMFcBQYysHfFpxi0bfc66vKqkIbB2OIIJHeQJt/ixt9cjTtPiGBtV2B7hiOm07b4nSaVRS6BEFMEhSZu3MAmcEAwdtpGxOmGqmLClMFeVuRZEYzONs4Gim3TQFnR8ZrqAfNOdroM4kjm+cTqw4b4qqD1orfKVP9RP5aouMmnUYCDEAkohPSc2ztmffSUYcoJN0kFTmRB5uwIUEe8Dqcw9KLVtIdm34T4jovhiUPZh/UY/ONWyOCJBBB6jXmYWMEgQMy4m6dlAN0dBI6mY6SOF4qpTIamzKDnGx7yMiRiQc51hLw0eYsdno2jWa8O+KAcVhB/EuR9RuP11oqVUMAykEHYgzrmnpyg8lC9GjRqADRo0aADRo0aADRo0aADRo0aADRo0aADULxPxJKKyxydlG5/331G8b8ZFEWrzVDsO3uY/lrEcZxLEl2lmPU/KQOg74+WujR0HPL4E2TvE/F6leZwo+4uflIGTkRJx+uoITIW24+q0MJIE4kD1DJjsO+NcqgDzAYZQgtOMXMsbYDQGJ/h1FFYAzcAQQRsNoj36bg/013QgqpED9MhkfADJDLHQSFYR9Qc5O+l8FwgaXf8AwkySdz+59T+QHtOnVL1SahpsCQUS0pFS4czENablEkFWjuATOufstZ18uiA1H7gDAv0DXy8yTj0i0coGNStTNDob4PjBBFVb1cliVyQW3I7/AEwY6ROkcUjIpqUyKyIJBSAdiLW6IektA6zjUxPAeIYyyWCM5H82gAb95npGmeJoLwzLUL1XAIRqdBpE1CQrvUJHlooUzBO3TA0Smoryv0Ac4wEcRUrVVARXW0Xf4hYXquwiC0kZgCZNwGq+pxIJLuZcljMwSbsAEbSNo76c8SCiigagKlOsQS3nVKTIheCt6y0ILYU7jl6ANdD9nINy1ACTPpIOTmCqwDvBA32GlpSfDTBlFZaFFxhbZB6xHU83TAMTjfUvjay13U0+Z1KCtBHIHBK1GHVWPbZgwxOlVTwQ9JrMZwFYRPYZKgkdBuJ0zw3EUWqeSVdE8uq1Rr6mVRecFhao3AIic4gCdPUm6tYBDi0DWq1iSy07ybyCqm8sRaxENgDlUkiRjJ03xzILqdPtDs0hmn7gj0j2Gcj5aRRr0uKFKt5zB7LUd5sKuFYAMoBS7klT1xMgalr8P8REBVIn1K12Jk4HU956k9gCL6SffuA1xlNSq1UwryHgZDnOe12WnuTpsU7aYfEu0Ab8oEmQcc3LPyI0/U4KrQILhfLdgtTzGFNYjBJZ+hCgWy0naJ0k8LaosRqljWAXs4lqhbzSpAJUXxOFUAzyiND1EvL0ChFmAStofKi7ticjlBBxJI+UDUvguPqUDINv4lbYnePfEZGc+x1XVCzNLk3t1bqOw/tiM7dXaY5EKkBmdkI9iFie45Cfoe2qlHGRG98J8YSsIHK/VT/Mdxqy15hTrC7kJEZU9faY2Me2tj4F475kU6uH6HYN/r/PXFq6DjlFpl9o0aNcww0aNGgA0aNGgA0aNGgA1U+O+L+Stq5qNsO37x1K8V48UULHJ2Udz2159xnEszF25mOTP+/pHQa6NDR3u3wJs4zeZcZJY5JM4zlj0j+3adO0aLMTaypTPQurYGACoLSYG8dOuhVtqEObqdNCwkCLYhcbSSQPrqA4iJQZbpGN2EyR+Ed+mu9K/oQPl5TAVvLamWkFQQGJZ1VGFklog3AXSZAaZX/F3wKaIn7xUE/ISTE5MziNjpPgbqa1v3SpRpH4oC+xiP07RETi+H8t7XyoJiQMEYIM7nGCex97lGCTaGyb4NQNTiFqVGYsjFrgxGyEmd7hzRBgAqp6aq04IU7aa8qqqwS1xEC31t8hup7auvAop0K9Yi1cqJxE4Y5AjClthvqsRWZr5tLAgKRsFOFJEMCQZ3xnBxpxitzaEdLOoEMTzKIYSMsAYJAZjBmdsabe54JgnEACJlQ0STOZYAzAKrpLV28ykDSY+p5VwwgLb94hv+oOmlNxVNRzkoALWvDJgHlYFgASN8HqeoGtMAWNCh5nB3rl6VVjtBIZvQZ2kqAR0Py1UU+FQ0wYWCvqt7ArdB9yG94GtF8IwyGmTIrK7A9yzGopx7HVPx9DyyamQAecSIU9agnAzvJgSWiQZzjhtff17YDHEVSVO6kiBcGwTsJKic9CxGtHwNAJQqkSFgU1E4loBIBxNqjOs9UYEqmLiVxnC3XEgfdBAbmbLEHG0aLxyt5NClTAlzzW92bCr/OT0AJ6aJ06T7oCgrJLt6iMTAIyZJ9C4wRgRiNd5kgqWyQIaY94uJeQJPaAcabFEi5w1xtDm4eqQZtI5k22BIAIx10Go3nKrUm5VZiVYMJMKCJIbYuPT11phIDvFsXH2iqFlSRM+nIaSMWsVMwCBJnGpHH0CP2SpaL/ACgEMeloZSAfukgkXDIOonEcQAh9Qa3Eqy89toi4CQ3px7fMaDiaAqcMsGDSaAe05VvzkfU6zklYFe/izuOenSbH3+ad+toPTf8A2WqTlVNQ0lCMUXlaCfUWuWoTIVYEKSftDMAHUJxupBv9GN+mZH3eYHtkDB9V1468FaA3VQX+bG4j8hHsEPtpSgnSQyNTp1GVbKiOqxAlV2/EmBOOkjeDprAFw2JkRn5KCMSNiZ+WZGmT6oKkQOh3mZHqk+kdBvqU1JglJkMeYoQ9pkkAjaIYHOm1VCNb8O+NeZFOoeeOUn7wifzj89X+vMEqi+EOxlTsYGxxscT01u/AfFPOTP8AiLhh/wDL664dfR2+ZFplpo0aNcww0aNGgA1xjG+u6ofizj7Kflg5ff2Ub/n/AH1UIuTpAZ7xvjzXq49PpQfPExMmd/yGoAYQ32qICPQVZthAwygE7bGfcaVRElbTDEm0tgTAnqc5AHSc4jUa0gkRzTbafukb9J6En6ds+pCKS2ogeCo3lrzU1cF/SpwAyBGg3SDJkXYBH72pNXwmoOen9qsRymSMz7N2wY236FrxagFNKnE20oO28h8yd5c/WfrCWsyQVdw84FxJne2M7DqAcZzyyQi0sMDv7XaSxDnEFVPPIyAA4gE7DmOWGpPHV61epw9VaQFPiKaVBJIcVTarUiuwAFxkZktoPi9Q1KdKrS85q1yoKlMkkJ6uekpECYMtEz7jU6ojJVSm9a2mgJuprc1J6sIqGoWkyA4uADS0TJnWM5vcn+wyF401tIcNcBTpKQ7Axe5QyfYAxH0+sb9sW48ylgxYgETikAcfMgaf4LwhW4stS4zha1IKynh7vKqX7S1RS1SQQd/lq3bwOsFCul8AScGSOsTrTS1I21dfXqKihoMCxNx5QKahck2+ptsAtyyY/wAPTtUkRPLO11ZgT9FwfodO1vCqtMRTuRfwOpA+StEp/wCQHQDUKqzrPKaYxJpKarse9xWAPdgcfh1veBE/wriyopkBi64gKzElN8RdECZIyCO41J+LeO4ej9vUqqlKsqmkCpYVWabkkbYtMnHPnA1RPWKgmlWKsQRK1PMdSylfMAJyRdlQegIgqJn/AA34M3E+HHg+MdeIdHNWlVDFi4uvDXHN2TO8zuRrm1ZT3Jr1Gjvw7wwarTDHkQVDUPSUIUu7HqwV8nYH80+KeI+dW88egPT8v95ahNIn5Qwj+GdjqZwfFClw7Kour1qlU2j7qCq4uY9AxH1AMSRrO+CeIU+KrPw1OsjNRph3MlacIRvVsa6GgluQGcTkB74p7m8cLvvgKLJjCn2SsB8lYAD8gNdVwalRpY5CKF6hJk+3OzrMgcul0OEpsoa0gsJ5maRdDETMjMSPbS08JeCKJcSSSLbxJMkyIfM/i+Ua6XjIhiupMgRPbmeOsliwUd4P66mcJ49Rpia1REpVLKRls3PMWwCDaQCTOxnqJB8PcSwAsUgelSpRZ7spJu+RMDeCcjnEfDxa4cS9BBAuViKtw6FlgCJBxaIgwwk6w1JqSpP3GkJ4Phan7YyVqQprTYkG8uGp0grhwWyLrnwZjI6ahJWNV6huF5g1D28zCcszECoBPQzJ3NrVd3SmxKVOHRwhchqRdWB5c3/Zg2kkxgH7u7FfiKlDiCafDUuHDKfMIQec7bK3m8ylRM/21lGclwrYxa+EVjc3KFYzL8oGPc82c/yjfUamEVrVY1iAzAqhKqUVmuGQQxgpcABzEdY1zieKeseaYnIYyW3FrbwJkRnbrsXfBKg85JwtQWydxIYZAwPUcg9u+tpxbTsSOI8gAVFVVMhWVhsZAMBg0bZacae8N4s0XV16bidwYMfkRnuBqC8yRmb2wAPxEHpO3++8hkI5WHMq5A3CyDDZGcgwNhv0GiUUlQj0nh6wdQymQRI05rLfB/iG9IneWScfMf1/PWp15mpDZKi0GjRo1AzhOvPvEuL86uXnE4noo2bO0QT8zrX/ABHxVlBo3blH13/SdYRRIPUcwmdmglTH0Hfc/Idfho4ciWcp01qQC9pAwrCRAnYjPWcrPudKpKHKM9QcrlSylH8xaZi1hzWEkFCxgiRkMs65w/BXpeSqUm5rzkkfuj709CD1074dL1hTpny6cFSCvMwqArJOIYEBpjFgUbzro1U6wJCR4dxNVrqgpq8SxLC2Wi4hS5OSOpgdOwsOG8KpU5apVUsQJ8sSYHQRyr+uqA8FZahk8u5AuJEBsqIWZnlWc4IiNL4iiQhKllJgAyy5YhVASe5E3fl20jGVd/kRa+L8XFKolAtw4KMPOS0uGMQSWIhTkkLmQI943w1RgPw7hnL0LRdlj5WeckxcSbsnepiQJ1FajmSC0AwDLSAzI4A91YCOuNTPhs28XTkzCwGmblcgKT+9ywT1hT1gTLSUU2hplTwFJab1KgQF66ClUe0M+x5WBmSLfUJJhZBi7Vtw/jiqJWtaAJ3IgAXSQfYg57jUfxvhfL4khcXM5EDepaKak/5Gn5JPTXGpAkqPSSy/Tywp/URq4JZaXIi1pfFlQRzOwO00WgztBtE/npR+LblJNFXANp+zyD2aTy/WNwdUlB+RcYdVJVsBiwBlW6NJ2O5E49RaqSaoVLhVjLbFUHSoPTUG4UjMzBEM2k9OPNIdl2vjtNTL8KgNQyoUyWwBMISSdgSAQABJ7K4ThWrOXooOCK8zVFa8x1upn7K49zfidZ/xLwE8RQq0qPEtS4k1FVYy9UQGLG0qQpLRIhFsfviT8TeO0/CaXB+G0VNSpUZFdztEqGJPVjdNo7gncTzTlG9ufVjRO8B4lOHoL51EPdUqD9oZj9owdl55HI5jC7EW245VZ4L4npP4gOEXwsU6jBj51RFthBN1yq3KdpncgGJ1L8A42mTXoVTFN3YgnYRClhPS4EHtInfVT4lwPkM9N76Sqwt9JQqTuoa5F6wIUkQN50/hJrbf8BZqafxA2bUpCCRK5BgxKnEj3jTHF/EtVYBcAnZVWSfkMn5np1jWcPmksnnMCrlJtTql6MeX3tMRJGI0k0BhlUlhLgElmYbVKZYmSynYzg2gYnW60oJf0ism8Z4zxDeolR2apDH+EEeUT7XHUBOFvNpYIcA1awQm8iVvKmLRgxgSydJGpXmgCQ/KRIJqKQQdjLgnbS/BgChtKm52ypBB5oGVAGwA21ey1SdCDieB4pOC4OktRKhDVK/FM5jzKIJDEAgnIdSBiOUbTpHC+LhVVK9lemvKwqGmCrDBKmQRkEER+fXQ/ElNTURCARTVQJEwRsR2OdZzhapMwWJJYi0pIBYkSGAIxGM6x0tNuNt85G2WlPw3hqouoVrJxDHHQROVEQBsCIHbUfjfBKiLcgNS3KqtSnk7QCSsGCTJI21D4hSpDLhycmSSVUSbhtsIG8EjadI47mQrVCFDKuLdxJBHMSMsqdDvrSUZJYYixrB0qmpIWpapKvbbc7G6oX2EBXIWd2GCF1HCqJZqkvnCKTk9CWEdYgTI313ih5fk02xTNJTVSJD3BiATEraSnMu1q7DS+K4RSLqJvp/eVSJU9yBsPdcfLUQTXPA2d4eqabI6yCIK5mY6TviCD/ufRuHrB1Vl2YAj668zUAKCIgrLHbM4A7xAx+8ZjcbL4R4q6kU6ocfJsj9Z1h4mFx3LoOJfaNGjXEUZT4zr8yIOgLR88D+R1nGNoJBUMMIAMn3b7yiM7jPQjBsviJ7+If2hQYJAgbmPfVXVpMchGiEm0dbQScCZMnbvr09GK2KLIfIcRQJTzBcykmVJJKPMwZJJG5ByY+upHw4f+ZSDIIuO0QpkHHzb2x84j8F4gKZKEMVqEKQMkXELMMwPL6vkpAGdOUA9BazVAqVSzUwqy0A2l6i4kgKdyPve0apyryAMV/tKhaYCm0YB3JBORPqFsCPTvnTNa+aYFOm01MlSVPIGbYg9VXN3Ua7RBEQpIBzHTmpucTPRzt1HfSuGa9i1rG2VAHLBYhnkyOtojflJ6jW3IhT8RaCWVkIa5SwkbZlkLKoMtliIkdtO+C1FNRqyGUlAuccpLkj/ADOR81Om3eCRKAjp57T/ACkae8OM0wfdtjdm47E7566dW6Yi2+LeGJqtaYbldCdgwEZ9jkH2J1m6MuvPDATcgMUwZN3mORzGZlQIGxBi7Ws+J6oDU3JAupjf8/66yjtbVqCZ5gygI1QiVAMKuEyCbjvJ1lpvyR9CnyKZLVPlmBBuFn2UbzDsIEfgaNzB1J8Jpcge0q1SGKyTGMIJyAPw9CTqJTV6z2EVRTBF4cU+fqKYCc2cXXRiBBukbbhOGXhl82rlz6V7f6+/TTlNQz16IQUaY4Wne2azYUdv99fy1meLqEqVqU6Tfamr5zGanNbyKCsKWgJcG9OIziZx3GF2NRyB88ADtqk4riPMIkEUVYhmkqwdYKsQRhBvJ62mLMmfgqrnl89/oF/IapU/MolBazCS67NTqtLFoMGCzHBiQTkgxrX+H1l47hwlQRVC7OJ9mpsOsbH886zXFcOCQaqkkYWrTkMB2NhvX3iVMZjbXPD+INKqpWqaiVCbX5SVqKJtlAAQVB3zyQSZA05wv69As5xvB1KNRjDMs07hksnlvdMCS4KmJEnC+qSRypWDYpsCXYeWymbbgwcgjEgK7fxMNbRlXi0kQtZRn3/0/lrL8Z4YtzErZVgqXUAOJ94z03nT05bscPqv+ARaVNPuKiiMEAcqL9+e7dCekHoZnfDKBq5ABC+apAIO1iHrnME5znOquo1RCVdQxJFhXAc4C0yM2BfURkHJH3l1dfBdKOJYEliDczH7zWkEjsARaB0tjponKov6P9gE/FXEzWZJi9oYjoiwGb26LPS8HpqsHDlQQrelgLXFywSIIBMrgxgxKnGlcZxIau7HK3eU4PapDBh35jYY9/w6GYxnJ8twT3NM4P1kn66qKVV9gGl8zzHHlLAphR5bDdyScMFGypidO1WuYLayliN1MAYLqT6chRsd9FFgTUaAZqNJY8q2RTyNieQmPfJGNJYwwIGRzRCgwZBMQLRBMXMMiNMCz+Il5qdQRBpoCe2wB94IiPc6hcDwgcszG1KYywwZOYB6Hr9ZxB12vxzV6LpTQl6AFxZSgNOoJZqeTeabgqQ0bkwCBrnFVgGHDIVPlm5lUjLEnmgnYEFR05T9MIzT8v2HR0VC0nlJEkBhuvcMTNwgTJzMgb6u/hWvbXt6MCuf3cg+2Afz1R0aPOt6sFuEi0kAT0IEQesf01J8NcpUpOZkFSTEdc56mDonBbXFAeja7pMaNeUWeceItNSo0A87HImATv2/PGmK1RqdpVmW9FYw0EkC35kmB89LaSZEbE3EkW9zgiemOuw0M5S2ogRb8A2qWESIyIBgDYY2k769dYpUQO1WrpT8yq9RqYBLU4veooBNiBjE4HMRaBOTjUTxQp+z/wD69GvTrM0rWLYCvEGploClGUmY2wIjtZne69mYTGYk4HWN5MfM6kBP+Sepi5axYGOy2k94hNu0D31EtLNsLLSkeHbpUToCCWEAQMOAwEAY03xXw6KvNRqK7e2CQOjK2GHsfpG+qA0bRCll2UQTAJIUY9M84nG6nTheouUck9jaQTuIMA8wkKboBgGdaKDiqi/cR3iadWkQlQunQeUiKvsD5hYgn6DoJ1A8V8U/ZKVWq/DniQiyEYqCBVKg1JUGCttTmUSLxtJOrtviFyhSuKNWiw/6rQWU4aAwwwyCpbGk8UvB1BfQq0keDNKo6gVA3qS4mM49XUCcTrObuNS9RiPif4h4jh+H8NrUaC1anEItF0qTs4R2GNpCEE7DeDGoPCUmeUps7M7hAV/dUUyxaP3GYAHqOh1ceI+LUalDhqaV6SMwcXMyjywGsLEE+oGVCblsbBiF1fHKHD0vK4UHAC+YysuNsMRyqO+T2BOs9Ko3ty/9DZaUKdHgacsQagGAThZ6lj1JOSckn3nWc43xepXd7SBZAepUBhOUPaKeCeVlOSsXDcyNQgKcCsz+cKfOalxeXzAQSYOYxkm0STOneHoNYKbeuoTUrdYDGSkxkbUx3VSemuiEKdvnvC+RI23h6sqeaGqO5UHzMxIuYBRCpyhlkAHO50rw4uAQSWqUj5bg/wDUUZR5wLipBnaS6nuJauCzVCYRAVB/92+WAv8AlbvqHxZamRxUGALaigZ8qZDHqWQkvHQNUGTGtKSyIl0UgTRIt/A0wI6D7yH2ggfhGmPEKYdWuQo+CtS24BlNytK5tDAHmjSanGh3P7OL3EB3BimPZmAIcj8KyRsSs65U4CWAqHz6uDDCKSfveWCRuOW65p2YCSB5WPwBZeFcfclOshtuUMMzEjIxg9ux1ow9PihBhKwGD0P9x7bjWKWs1NndZennzCWyXELFJYg7WlcZiJa6bHhKtNqqeYagpWtNlwZWkWMygXxhxI6kSCMjPVScd39y+Q0V3xfx1HgqI/a3qio1UrYFUrbJZaiEANgAG4FocEQMEW/wkCarkmGSkVMRDRLB++QwbfEsM51UfDvxd+3NV4PxLgagpyfLeol4gdGYIELDcMuCO5y15xPCfscVKEOlWn+zU4zzt/ghusAyJ/ezrlU24vf1KozVeqqp5bOFuZ6Rd2VZLuWUAkqDUjm3AEk9gblfDQajo1O6oGhph8lVOOgEFREDb6654x8KcEqJU44uy0AWWkjMSSclmCZZifzJPfT3g3xYOIoCpw6+QpqMppMn2kDJqs9xiSeokmcmCda/Ge+krQqJX/4yPVUsojebrSes8hEnrvqLxFDg6ZtmtVf1QrMsna45LbYk9tQeK8RNSfLa49ahMjeIBOCdwD6QwgmcaYdUt6CT97PN7h29Xfc/PWzi3y/TH5EP/t9ImqHotSpJw9SrUqUxU5ggClTUxJJb0gSQJwCLpdLiazw1GqxKpDUgAuxyyhbbxy4jYHIzOpPg4H7MzKT6aQWCcSQZHY8gyOw7apaTDLBiLSxEOZABJuAjaM++slpW23319x2SqNdnqL5rORMwxYbAmIPv/bTdLaY+uc7dev8APudSH4qo8BwCUBcnryg9RB3I3Jz000emBaRiCcD8ETAgxgAdCABq+tUI2/8AxYaNY/z9Gub/AM47GGgHIBUTIkAnpgzgjefzxpY4eoYRRcKYMwerMTsMjCjcD9dOcYCtRwuCHYdO8GOsxG2dRKrhSljQbE9J+ZgADOCPprpVtppiI72hSBar5JzaQTmIgTnbcYGtAgUcLbIg1Qok7wn67/rqu816pWnVWoWYNbURLmAAE32ypHMMGGPSYI0lOFqMtKnS4g8vnGuHdd3cRTJfmHl2AKoGIWdoMz1MpDIfD0gVW76FiQZ/EpYmCd5EHSqFBqoMkhJIlcFwYyCPSDmY3IDLbvqdwnBcIuatemTGUpgQAMQTCho7sD9NWlDxrhxigtNm/Ezhj+QOPpq998L2/cCub4detSqrRD0ndR5ddSFCtMszmbnkQPvdTgwdd8E4rg+HjhjxX7dxSrLS0jpJMSAMiAZ6dc6d8X8RZ1+1cRcvK3pbmBsKiJu9Mbmeus9xHBoz8TXSmtNq15qEA/aNTkWwzG1bt/xZwAM5PT1N9vj9H/oLNB4ZVWnUPEPSQrx0tAUCPJ5FKkZl054PY7ahfF/gXE8RSSv4TxQj7yYMg/eBtJJHbqNpO8/x17qPCqkq5BemWUjI5s4xIwQYMMfeM98H8BT4Q8TxNKpXV6pvp0gpZA0kmk1krkmwlgABDBu2UotQ8nzfH1GWD8FTuo8wq1fKmq1hBp1FtGCyhgCxYhXki38o9UPTw7/Zuearm+TAWnCiBPpDLG0AXMGO1KU+KErCVhuOjf6e+41RcTw5BKOCDsR/Uf3106OVtb8y+ZLKmtxSIVV+XA8ugouYxgMVWcDEDZcEmYtSVqVzbVJooc+Up53EZucYA7rTJ6S0GNJ8E4W1GCMBUDFasqDcywL2IhyWW1hLHDDUytVxFZbR+IGVHYzgofcwB31qlayIicGv7OxoKJQy1AdAJ5qRPQKWuH7pIA5NS6iQBTBNzklm6wIuf26KI2uXoNMeIUmZQg/xVN9FjADMs8pxAJEq0bqzEdQpR8Spn7YtAZVCKQbji8gLFxbmgqBMpoVLAxdaqqhnIilQXYDchZwP3VgADqT1A1ENNFC+fZ5hmpUY5YEjFOmRzGALRbmE7tOl0OGq1lRLDTW5Xacu7B/MICj0gt+IkxItG+tZwfg9Lhga1YXVW6YLNH4j7dvSO2onOvYCo8H8FZ0816r0qJ2+0LGO0vcS3ywNhMSe8F4Nw3FvVlHaiqP5d9R2LMOXz8tykGbLYj1bkWwfFPFm4m9xUa1itOmEm0S1l8/xN0OQonB1J+AeC4tONrPWULwtaio4YBgQEQA4Uekw/NPURkAHXNq/0+b06FIXwPD0G+zrGolUbVFq1AtQfiKBwA3QhcdcAgBvivh6pFyolemDAY1WeRs2CGgjORGR01n/AAnwevw9FTxFSnWFR6lWmFBYqhZRVRgRJh6hJUbNT3M4tuA4upSaaF/ui0WRST1mowA94nvEnWkMq4+j7sQhCwkOr9QGtunsWsnccrA7lQRE4QldQSTy3GIbBIAUBZbJm0j/ADa0lHx2nVNlekPMG/3Xjvgww9wYzmDjXa/D0WBsq2TiKg74i4Aj2yD8jrTe0sr37+4it4KtPCcSs5kEH+JjDCOhLSPaNQX5hFtwkSImBIBnpMCPeCeuZFHhmReIY+U1AB1UpVV7QsMpaALSrqJEQvSIOl0Kp4cFVBqzLLWsAXLMQifitBH2huLZIjUR1VeOo6OUKbLP2ZtdSgu5RnaBGcxNoJMCBpsCIGIEg7Sf3jG09B0BHXfnDVLqqtUliTuwO5mBnsY1ylNonaJXbb+YE7dNW7vIEjyjo1qv+Ee2jWHx0Oih8fpW8RUETJuiBmRMZ2zO2dV78W6GUqMJVciIuKgwcbd/r21oPjPh4dHEcy257jIPzz+ms9VQkEqmZJVhHNJ9LZgHIgmO3XV6Uk4psTF+ZUq1BfUe2nzsVdgAokNPNmRgA9SO0hAoPxKMmKS0qvmpZazNTvPm0SrwFAuBV53DdjKq1dPLFKlkEzUP4oxE9ROOxz0jT/w1UiuqxyucZ7i0rHTBBH10SgmnJY79wsr7GuhpJFrDlJHsSAMkEECSAIBA0nxKkGpsjQLuUBiCxZyEBPaCdl7DYY07XS6oeYgKQnpUz78ynqwBiNNVxV+zVRSaahJEFMIGMki77wXp1GujoIX+zC7lCqSKqgx1LBl/kT9NM10uIAkLVKuPYiBVpmdrkkR3v2MaerV7QS6lDcGDbrIAkXD0g5EsF9WnvDqQqVrlMpNqfNyC5+UgD2IfvodAWnxmAqUQzWhFW4+xlW/MSMZzrPh6isaqrliC9I4wYVFnYVdiTtHKTFrDQfGzTUgfdeiPl9opn6TOqkKSJSSAeUnMscGqfYCe05j7us9JeVevqD5JPBccCQUJVgTg4IKmD84OJEj31pqdROLS1oWsowe/+nt01hm4ZHNxAZEKooOTblS87glz6uopgzp6lxj0KkSzIHsU7ups8yf3l3GebA9U4epHdnh9H30BB4vwvk1r3pkgi2oFUsysJKVFC82RKkrJPJ0Gu8LXDT5NQVAvqRjzL7SeYGMw+8jI1qeIVONoyI8wL90+obhlP6g9DrHqt6hq0Fqcq1VOV0K7kwZCkANG0MAVidKE7556gABYmlSNqRJP3qDAiAoIIzkgHCgTzKwXVlwnAIhPloAzHJAFzEmcncyST9dNcBRreQ1axSECmqzNaSxCyFAUglUI/CCcCMxqOCorw9Pzqglz6F/3/sDQ9WKWMv5BQulSThUveGrMMDt/vqdZDxjjnr1CsmB/iN5bOD1FIBcDBBMmIIEGTE7xPj/VVqMJxuYEkwo9hJA1UcI7U0CVSUO9wCw7MZY3klRcxMSEOcaI6e3MuXy/YDnEllKF2dvtEi8ooywEhVAJiZ5tt+mtT8OCK6ZOzgAkkC7mMA4EkAmNZniQIdIkkEMqsZiP+pVOVEGYGe122rf4b4smpTvEOrBWHz2P1BB9sjppzinFr9AGfE+GVfPwASHDMBBMSNxkxqCryBNk9R+0OR8oK/zGrP4rhajoTAeoFJ9jztkbcgbPTfVcKTICFqMCsYfnBBPr5ufacXASp1UXaT/QBHEqCFRWQZn7MAWAZZ5neMAgDLDpOlmrUEy2VgzEEEWNIIiIuP8A26QRVNR5FNgKYWQSpBa4tAIO4s3YbDXarXmyGBbeRsIKvzKSvp2g7xp82B2lw60aBqIih6lS6nIAypVnqEADJMi6JtuzqVxa1Umt5hRahuKU2IFMwodQZF3Pc1xUSrLjT3xEoDUVPpFMCIxJhun+bfsNjBEShxtqNTqE+WZM9adu1TfIHWenU6wUP7u6GO0+MqOyo1RiC6jInqDvtH9td8Pp3vTUjLFQdtyYLYz9DpkU+UyLnOBkWAdDvBnoG+cRB1c/DFC/iA3RQW/oJjE56dtE3FJyQI206NdjRrysllT8T8NfQJG6cw+m/wChP5aw9GAZ2ENJByT0X2BJHzznED011kEHY68747hfKqtTOQDGRgqdvkSDv312+GlacSZEbhq6ty1heDIv++p7X9fkf/p3g6Yp8UjLLU1BcOfTyh7kk7MLZKnK46HUb7NV5r2O8LCr7G4qSZHYakUTYUVk8sM5YDLIQFi+oCcEs2AIxTJ/Dro1HS8vUSINC5gxAJuuk7C4g3gTnH2eP76UG5zeoBAIUORsxuYiJuzaMfh99SvDuNFK9HoUFIdiRTolQLiPwEm7lNzGJgYGpj8ZwlUBXBpzswJidpF0GR+6Z1cZuraEVVdrVLADAJxTqLMCYkT/ACOrv4f4ceZSQbLH/iJn9NVnG+DsvMGNWk3/AFFLsV/i55X2IH00n4b8SqK/EVGoKiUOGNVa2bqrVAWsaRBKWlY+6B+9qdTVqLa64BLJJ+Jaoda7ESDdAzmNvTnttnVceHQbop93Rz/5NphOOFekrCk9FCqtUWsbypGRMkeohWt7DbmGnuGWs0WDBghjeke3ktcf/X6a0g00nXQBKMiqVJFiKRM4NE4Oe9PAPWAOrabqVi45VdiCjSEIDNTeZBIg3r1Bj31d8N4DULeYyM79ytoH8IO3zJJ99T38BrspAW0kGCWGPfBnSc4pZkgM5w/HeQ5qU3akb7oqIwU3QW9UCZuMKc+51a/E/h6NSPEUxaKnJVA//oYYHuDcSD0O2GILHjvwZxlWvSq8PWo8HTRIemPtA5mSzcil5ECWJIjESdSfEPCH4fhq9lagqNSe+mXtT0nnWRFNlOR905kZuHN8ZS83X2KoqPhj4Vf/AIjxPiFerHDgBVScNFj807KrrdaNzHQwecF8Y0fEErVgKqtTqqqMxtpimGk4BgyojmBN1QRAEi2Hiv7TSp0KaCiGUErxf2fmXLMqkE1BnbHzxrh+GKgtIqUHIIAUkBFnBtUYGJ7npMamKg5b7rIFQ1Y1KoPMoSWRItc9DVhhDAAxZuLpPNCrIpACDgKx3UcjTghlPpJyJ77/AIdWVX4RrsIZrhMraQLSPvKSSwP+Y9tsaaqfDtcTLVs+qFpmcRmEO4311x1It8r1RNFXwlMCkqAAC0KQMCS9rY776dpcQRxAYdQQ3sA9tL8yKkfxfLT3/ClUAHzBEnLsDJa8neDzZ21C4rhggS+Wp1GVFvgMxpFiLNrypyMAysgsYGm3SVgXnxef+YpsoDEr5ir+LlsKjoDaTE4kAddVDVlCiDgghT3RlLLjeQVt7/nqf4izPQ4WtcGa00iByiZDA9SCIUnsFbHaN8K28TSFemStNi4Z6qeXm6QVJPMGliABjHXJzhNQST+noMjJxCS5YqGZ55ouwAotDdws3HGfnDiVQGDdACpbcAGM4iYIE2ggZzjV7Xq8PTGbqpmPwgnsAJY6q63HAsLeGooel4z8yS0ACdzj+ercnXAqO8ZXPEGiUVwpph72FoAUNTaQeYFSJII2ZQJOgcUtMEUl/iqvgnpcFjA/I/LSasspommRU8rNNrwgZgGZKZplTKgRKn1U2Ag6SxpNFiMjdBAYGfYGRtvnWWk7WeBs4cqsm7lIJYkspUnqc8wt3367SNf8H8LCNUI9RgfJcfzn8tZSlTLFVUZNoEGZPct1knttEa9G4ThxTRUGygD/AF1j4mSUdq6jQ9o0aNcRQaznxdwMqKy7rho7dD9D/PWj0mogYEESCII7g6qE3GVoDzNV9IgNbJAOJ+8QSDkAibRnPz1H4uqXuLEloxiIkQOkbg/T8jaeKcEaFW07A3Ifbed4nFp1B8pTyhKhIWSVYHETMFdozuN9erGS5MyR40sOtTH2iAN8wCCfeSCd+nvqAlMtyCMRLZA2we84Bj2BnAOn6yiENSo7oBatop8xud5DLMCxwJM+kxmWMqn4x5Q+zoqgkZBufJiZYRuZnG/fGlCVrCGNcDwHE06qNSQKhVvMqm2mq5wpVhLzvgkDv01LVqgavRRUZWC1KjUT6ckuqK4gmSG9Ri/qIGqbxqOIKmst1j3qX5iGXkEDb7zGDIldtS/Fa9aiaKcPYlamqg+aeUs7LUqXESYtvBb5/PWM4z6v+AHf2qglvl8LLg3Bq7TPQklZuOTtdmJjUpfiiuCEWkine2nuB+I3KAoPSYJ7YMRK/gFFGevRSF4mp5rFahhXUEMEUCMsbrxE/LUKiAAVIG5kXBVY/iY3M7T77iJ1ppxU1bXrkC0PxNUIJdqqATJgRjc3UiQAO5jSanigOWrAjrNT+51XcYodQl115CAKCFAPqjpIQNBJxGI12rT3xJsrx9XGP5DWyilwkIq/H/CqfF/s6kOHok3tQfNYsAZZ2VQp+9Ac2hiANjq8p8L/AMnV4ipkLSIoJJIDWEioS2XKiCCdu1wnUa1mrFEPM7q4PZXp+XI7mUP1ZZ1P+JKIWzg0JsSi4MkkXcvMzGYAuJyentrBwS8q68jHvGuOWpwFepTVa1ThAVqU+6qLrTg5t9vfWZ8P4xKtJKjrUSm4BUV3ZbYJADZhhKEqxySucxN38IcLRpVWrqr3cW017mBQoykiF3DBioMzi6ImNTPFeEcOyNUclRYhYglRupBiSdjLE7fPS09+/bWMg6oqeErVQT5buRvc4tRR2EjzX7ySQc83TVhwvxFWXLMwX8YN6f8AcRI+ZFo7nVbQrBwrHyySAeaoXg7zZAH5Rpzi+cBLmJc2zBUAQSxH+UGJJgxrocUxGkTxyqRzWOD+JR/TWe8b43haz8OlfgDVDzUvoVCBQaQJqCVCP36iMXRpleHXpKjlMKSo56m0KRsoA/PT3hfACtUggFUJeozZtCVHkCczhR7D55x1dGHPH0GmTXqJeppJVq0AWrODAAYAU71YGWBvNwUH0mMyC1x/DcVUq/tActTNM01p0mFSkqtEmxUBBIEXXY9tK4DxOpU4tHCoKNRfLqAtBWmRFML0aGYzHv21V0OCq0Aq1Kt1UYaqB5ZvG5+9ONzKgwx+8dZqNzaYzrvkmoWkfiEY/dBwP1ODJIHNN8FQGvTJgiGmNiBDHqccupNPxl8CsFqg7NaZEdypP5yd9hpgWtVZqYYCxgwKTJcNTw4I9IkkFchgLiQQNpSaWSSNWrl2NQ4LGQRvO9x7HrPt7ZkO9xvgKSuSv3pMF+gWcrPWTtGmwigKCrlzi+4KrZiVHOIMTE4nT/C0DVdUXJMLPYLjpAjE7Tt3jQ2qsC7+EOAljVOy4X3PU/QY+vtrXaY4LhlpoqLsB/8AZ+u+n9ebqT3ystBo0aNZjDRo0aAK7xvw0V0jZxlT79vkdYKtSYSuVIMMuRnbIGP9jXp2qL4i8G8weYg+0G4/EP7/AM9tdOhrbXT4E0ZPhmUVWBXldLQWEGKYJQ5HcE+1x7nUBJhQGHcgjsD7jrb76khrRmYB9JPXaB2MTzY6jczpYMkUjSDwAAULK0fiByNoOZ13J10IF+EUPMqqXEJTJZus2gn/AOTfVh21D4uqalSpUuhryf4SDGfqCOuDAiYaRQNRFawqQ9uKn2bKtpYyWa0kt5fLggB5OQAL4VWIBChutwYNuDLckwTP66SnFuwLPwviPNo1UIIK/aAHoR6vzB/3nVHQSWZr3Us7DB25iFMMCsEADbf9JvgrsnEAMPWjLAyDAYSCQJyCCO4PY6r+FDECBO2SYAJ5is5mCAYzFzDpqotbn33wAP5l9L7RcKzm9euFAlWUDDP06HTn7TbBcRaxJZTcsMTiQJESDkCYEToDMhYvyzADCCIAmLjAXmLeoCZGkmoCyksCJBnBwM7rTHUDAb89XwBc/CnC2s1Zx6EkA/dVRCJ88kn3J6AaqeKmpVdmzzAAb3MBfIX7xlz6sCJjGL8PZw5BkNUqWwRBhIBwf3iB9R31nEWTUYSLiZiNgbZgq2CBOwB31nGm219PT8gL4WuEa1m5XMruYLEyJ7EzBMSSwGI1ofHq00U4jrYQ3zQE/rnWbQi2CQS0qSY5mIZfkRymBtBGrHhuJv4HiKbZKJeATupWMnvaQCe86cnVPvI0V9DhiqgLUqTbg3k8wGVIqXAZ6AbT2zwl/NU+ahC0551ibyIyGAB5Dm3TiM0xBZgVJIAEwcMdgCVDKfdcQNJpF0m4MPSAQLsBQIJEhQGu3HXV0qEcNbAW3mttFpuBO6m4bAEfeA366t6qeTwRAPPWYy23WC3sL2n5COmqleIFytOAckkkCQROTcBkZCddTPFfEqb06Sowb7Gm8LOVdi12QBawVoMzjYY1nOStJ99sERKRNNgRcZABA3gbMNtp2xvgDA1Y+Ove1KorQKi3ysZYC0jPfJ/XadRqHhNVhcKflqRuwiY23YTueo366SKTFTRZlFjypuVouS5pVGLDYbxkE7EHSlOKrIUMMTJaQwAgSM9es4kWnboNSa1OzyQFDn/EIibmux+QGMYknXKrrCqtC0mM1BzEmPwsF36icjrvrhgAqpgCRK4nrJG5BMwCcT1xpt3WMACiC1shCcL3zIJG2Me8jW1+G/CfKS9h9ow/7R+H+/8ApqF8NeCxFaoP4FP/ALH+n560+uLxGrflX3KSDRo0a5Sg0aNGgA0aNGgA0aNGgCh8e8C8yalMAVOoxDfn11j6isJUSp2ZcjbG3956a9O1WeL+DJWE+l+jAfoe4106OvtxITRg2RYqKQYVR5dwiCGtvAOxPmMZA+8RpmnUtNy8pG/Ynvj+e+enWfxvAPRNrrjcHcHricbhZHYbbQzTqWm8WXbAwbQT98YxkEdtziNdsZKsEnHqlWZ6701qlZVngPTSml7S8TBCkw5JBYkBVga7S4gUHZko0hTqWsCouJYC03Go0SBatoC2+4jXKDmmKs5doUZ3JlixIOcRn9/R4YVM0mPI4wT911gBh79/Ye2o+ErvoFkk+PPn7GmwH4gFJ+Vo+m4/LOojVaFVoWaLtlVEurEGei3oMCY75gg6Rw/Dhib2ApoYdyRBjHlgDduhA2yOunfEeNAtNC6myk88AsR1pyyyAxC8qFcqJJ1Ul/iA2vCiyhSp8SypSpMjirVgsxe437szqVjAhTPy09Q4ThhF/Ex7KjIB7AG0g56QTOdOVKIqVW4Z2imjgoASDeDzBiGFyOfUp6sG31DstZlN0jBME/QnpBnBkdYkzqNKL44Blo/h3DWm2ookHLUifqTJJ/rqv4MeXU4ipfQqUKYdCqVJenyAMrqyrayuoMAAR0BHNDWDTZlYwQxhWxJi0QMTmCIznU5x5LIqhDVLrUa4k2CbrAckGFuJAyYBxJ1WpGXR9/YENcIafD1SKlXzywvUKFCU7VtKtVEs5qEzA5RAyAJNhU8czFOnTG+SmPlLSWP9jnUetVdHenUAqIrvao5bVuYAK03KQI6xM4GIb4nhAqCpTa6kOhEMvSD8tv8AURohHrLqApuLeoZajRYDDNaEsXq5YOpIXckbbCTpzzCbBSZCxAWkxQr9khtkNlVeRsbJhYIONIqcR5dIUlwYDVGk4JM2jvb79flpkKDTAGGV+UbEhgBjqYI/8joenebwFiKxa43GoXBAMs3cdzH+/nLtNYVSAWuqNKzlgqgWmMmb3+Y0t2kguVcqB1JB3gEiJtiZG4gdJ0vheFaobEW4ne0QP0AgRG/9tW2qENICsgE2EyF75kEjvEe+NabwD4fiKlYfwpH6kf0/PU7wbwBaUM8NU6dl+X9/5autcWr4i8R9Skg0aNGuUoNGjRoANGjRoANGjRoANGjRoANGjRoAbr0VcFWAIPQ6zXifwt1on/Ix/k39/wA9anRq4akocBR5rxHDtTNrpG4gqMg7xt1jIPfTLIhEMFIzczSx+VgIGcCM9c7x6ZWoq4hlDDsROqbi/him2ULIe24/I5/XXVDxMXiWCdpjqkMZYkORKDcTJLD5kyJxML1JOk0qLEqxVihYGQpiMHEDaf01ecR8N119MMP3TE9RIMDfOqut4fUUy9IziSVPeZB2nbW8JxqosQ3xHDvUqO6qYLFgTynPXMH9NdrXVHukIWUMS2OYAA4OTmG+TKeumPKGJjpdHXJk56wfzzpY6coIjIkgbmLZypG0x85GqzihHaChaik2uq/gYNgCYzB2Ebbka5Wo1XL1LSTJbpM/IGfmI0JIgDAAORgkkdepzGBtA6idINNZ2WNrQMbdomJ6dsadu7Ae41XqO9RVeCfUATAgH+pyNp303QQSmRzZgHlCwZLdCSJwRAwTOnqXBO5kUyxxm0nYRk9c51Z8P8O139QCjrcf1gT/AE1EppRqTQ6Ke4ESVWTLFpNwbqOsyT2z7QYXToljaqySIgDJHU9SZxg4HbWr4T4WQZqMW9hyj9M/y1d8NwqUxCKFHsP599YS8TFYjkdGX8O+F2OaptG9q7n+g+n6a0/CcIlNbUUKPb+ZPXT+jXNPUlPkdBo0aNZjDRo0aADRo0aADRo0aADRo0aADRo0aADRo0aADRo0aADRo0aADSdGjSYFP43trI8Tvo0a7/D8EsTS31qvBOmjRp+IBF+dA0aNef1KO6NGjTANGjRoANGjRoANGjRoANGjRoANGjRo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7975" y="1008183"/>
            <a:ext cx="4994340" cy="4308872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Projective geometry showed that there is considerable value in treating points as 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Key to this is a homogeneous viewpoint where scaling does not change the geometric meaning attached to an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We would also like to have a direct interpretation for the inner product of two vectors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This would be the distance between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Can we satisfy all of these demands in one algebra?</a:t>
            </a:r>
          </a:p>
          <a:p>
            <a:endParaRPr lang="en-GB" sz="2000" dirty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0644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95" y="1086585"/>
            <a:ext cx="2985296" cy="350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540" y="1131590"/>
            <a:ext cx="351039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1-2 plane is represented by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1675612"/>
            <a:ext cx="1600610" cy="263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36" y="1671650"/>
            <a:ext cx="1390629" cy="267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6625" y="2031690"/>
            <a:ext cx="243027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In the plane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81990" y="2031690"/>
            <a:ext cx="27453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Out of the plane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540" y="2571750"/>
            <a:ext cx="3600400" cy="69249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So if </a:t>
            </a:r>
            <a:r>
              <a:rPr lang="en-GB" sz="2000" i="1" dirty="0" smtClean="0"/>
              <a:t>L</a:t>
            </a:r>
            <a:r>
              <a:rPr lang="en-GB" sz="2000" dirty="0" smtClean="0"/>
              <a:t> is a line through the origin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T</a:t>
            </a:r>
            <a:r>
              <a:rPr lang="en-GB" sz="2000" dirty="0" smtClean="0"/>
              <a:t>he reflected line is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50" y="2616755"/>
            <a:ext cx="1030095" cy="219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795" y="2976795"/>
            <a:ext cx="1547124" cy="2515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3427413"/>
            <a:ext cx="9144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31540" y="3786885"/>
            <a:ext cx="3015335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But we can translate this result around and the formula does not change 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71" y="3996970"/>
            <a:ext cx="1547124" cy="2515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02350" y="3786885"/>
            <a:ext cx="2745125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Reflects any line in any plane, without finding the point of intersection</a:t>
            </a:r>
          </a:p>
        </p:txBody>
      </p:sp>
    </p:spTree>
    <p:extLst>
      <p:ext uri="{BB962C8B-B14F-4D97-AF65-F5344CB8AC3E}">
        <p14:creationId xmlns:p14="http://schemas.microsoft.com/office/powerpoint/2010/main" val="37534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Intersection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176595"/>
            <a:ext cx="4024789" cy="130805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Use same idea of the meet operator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Duality still provided by the appropriate </a:t>
            </a:r>
            <a:r>
              <a:rPr lang="en-GB" sz="2000" dirty="0" err="1" smtClean="0"/>
              <a:t>pseudoscalar</a:t>
            </a:r>
            <a:r>
              <a:rPr lang="en-GB" sz="2000" dirty="0" smtClean="0"/>
              <a:t> (technically needs the join)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46" y="1217518"/>
            <a:ext cx="2775314" cy="8141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7201" y="2751770"/>
            <a:ext cx="30153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Example – 2 lines in a plane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202070" y="3246825"/>
            <a:ext cx="3510390" cy="2250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697125" y="2796775"/>
            <a:ext cx="855095" cy="11251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821488" y="2905658"/>
            <a:ext cx="765847" cy="7658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317305" y="3876133"/>
            <a:ext cx="765847" cy="7658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5" y="3201820"/>
            <a:ext cx="3652877" cy="3446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" y="3662820"/>
            <a:ext cx="1422324" cy="14361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11760" y="3704133"/>
            <a:ext cx="29253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2 points of intersection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11760" y="4236935"/>
            <a:ext cx="241744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1 point of intersection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11760" y="4694243"/>
            <a:ext cx="279031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0 points of intersection</a:t>
            </a:r>
          </a:p>
        </p:txBody>
      </p:sp>
    </p:spTree>
    <p:extLst>
      <p:ext uri="{BB962C8B-B14F-4D97-AF65-F5344CB8AC3E}">
        <p14:creationId xmlns:p14="http://schemas.microsoft.com/office/powerpoint/2010/main" val="22319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417970" y="2318122"/>
            <a:ext cx="746547" cy="405045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Intersection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1540" y="1221600"/>
            <a:ext cx="495073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Circle / line and sphere / plane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1806665"/>
            <a:ext cx="4605715" cy="3050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488677" y="1081600"/>
            <a:ext cx="1620180" cy="22052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hrdor01\AppData\Local\Microsoft\Windows\Temporary Internet Files\Content.IE5\SBOKNGXN\1024px-Sphere_-_monochrome_simple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30" y="1713051"/>
            <a:ext cx="1488770" cy="14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2346725"/>
            <a:ext cx="1422324" cy="1436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9233" y="2398988"/>
            <a:ext cx="29253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2 points of intersection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9233" y="2931790"/>
            <a:ext cx="241744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1 point of intersection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9233" y="3389098"/>
            <a:ext cx="279031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0 points of intersection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832225"/>
            <a:ext cx="9144000" cy="1349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56564" y="3969807"/>
            <a:ext cx="7695855" cy="107721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All cases covered in a single application of the geometric product</a:t>
            </a:r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O</a:t>
            </a:r>
            <a:r>
              <a:rPr lang="en-GB" sz="2000" dirty="0" smtClean="0">
                <a:solidFill>
                  <a:schemeClr val="bg1"/>
                </a:solidFill>
              </a:rPr>
              <a:t>rientation tracks which point intersects on way in and way out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In line / plane case, one of the points is at infinity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65" y="4731990"/>
            <a:ext cx="2214705" cy="22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6615" y="1941680"/>
            <a:ext cx="2250250" cy="5400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Intersection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6525" y="1157386"/>
            <a:ext cx="481553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Plane / sphere and a plane / sphere intersect in a line or circle</a:t>
            </a:r>
          </a:p>
        </p:txBody>
      </p:sp>
      <p:pic>
        <p:nvPicPr>
          <p:cNvPr id="2050" name="Picture 2" descr="http://forum.unity3d.com/attachments/intersection-png.148170/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85" y="681540"/>
            <a:ext cx="2854215" cy="17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01" y="2076695"/>
            <a:ext cx="1699657" cy="279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56" y="3516857"/>
            <a:ext cx="2109715" cy="1436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530" y="2661760"/>
            <a:ext cx="5715635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Norm of </a:t>
            </a:r>
            <a:r>
              <a:rPr lang="en-GB" sz="2000" i="1" dirty="0" smtClean="0"/>
              <a:t>L</a:t>
            </a:r>
            <a:r>
              <a:rPr lang="en-GB" sz="2000" dirty="0" smtClean="0"/>
              <a:t> determines whether or not it exists.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If we normalise a plane </a:t>
            </a:r>
            <a:r>
              <a:rPr lang="en-GB" sz="2000" i="1" dirty="0" smtClean="0"/>
              <a:t>P </a:t>
            </a:r>
            <a:r>
              <a:rPr lang="en-GB" sz="2000" dirty="0" smtClean="0"/>
              <a:t>and sphere </a:t>
            </a:r>
            <a:r>
              <a:rPr lang="en-GB" sz="2000" i="1" dirty="0" smtClean="0"/>
              <a:t>S </a:t>
            </a:r>
            <a:r>
              <a:rPr lang="en-GB" sz="2000" dirty="0" smtClean="0"/>
              <a:t>to -1 can also test for intersection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67055" y="3561860"/>
            <a:ext cx="234026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Sphere above plane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67055" y="4056915"/>
            <a:ext cx="28803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Sphere and plane intersect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7055" y="4596975"/>
            <a:ext cx="2137756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Sphere below plane</a:t>
            </a:r>
          </a:p>
        </p:txBody>
      </p:sp>
    </p:spTree>
    <p:extLst>
      <p:ext uri="{BB962C8B-B14F-4D97-AF65-F5344CB8AC3E}">
        <p14:creationId xmlns:p14="http://schemas.microsoft.com/office/powerpoint/2010/main" val="29664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Resources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L7 S</a:t>
            </a:r>
            <a:fld id="{40E39B3E-C87B-4733-AA7D-3387836CB72D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11274"/>
            <a:ext cx="9144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1580" y="1867345"/>
            <a:ext cx="324036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geometry.mrao.cam.ac.uk</a:t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chris.doran@arm.com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cjld1@cam.ac.uk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chrisjldoran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#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geometricalgebra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github.com/</a:t>
            </a:r>
            <a:r>
              <a:rPr lang="en-GB" sz="2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ga</a:t>
            </a:r>
            <a:endParaRPr lang="en-GB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65" y="825550"/>
            <a:ext cx="3015335" cy="43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Inner product and distance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2196" y="1407063"/>
            <a:ext cx="3574739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Suppose </a:t>
            </a:r>
            <a:r>
              <a:rPr lang="en-GB" sz="2000" i="1" dirty="0" smtClean="0"/>
              <a:t>X </a:t>
            </a:r>
            <a:r>
              <a:rPr lang="en-GB" sz="2000" dirty="0" smtClean="0"/>
              <a:t>and </a:t>
            </a:r>
            <a:r>
              <a:rPr lang="en-GB" sz="2000" i="1" dirty="0" smtClean="0"/>
              <a:t>Y</a:t>
            </a:r>
            <a:r>
              <a:rPr lang="en-GB" sz="2000" dirty="0" smtClean="0"/>
              <a:t> represent points</a:t>
            </a:r>
          </a:p>
          <a:p>
            <a:r>
              <a:rPr lang="en-GB" sz="2000" dirty="0" smtClean="0"/>
              <a:t>Would like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42" y="1498888"/>
            <a:ext cx="1426464" cy="431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7205" y="1930790"/>
            <a:ext cx="1845205" cy="615553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Quadratic on grounds of units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5742130" y="2022616"/>
            <a:ext cx="675075" cy="2159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2196" y="2706765"/>
            <a:ext cx="2719644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Immediate consequence: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85" y="2661760"/>
            <a:ext cx="2845003" cy="38435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427413"/>
            <a:ext cx="4572000" cy="1716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6535" y="3508142"/>
            <a:ext cx="3844769" cy="153888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Represent points with </a:t>
            </a:r>
            <a:r>
              <a:rPr lang="en-GB" sz="2000" dirty="0" smtClean="0">
                <a:solidFill>
                  <a:schemeClr val="bg2"/>
                </a:solidFill>
              </a:rPr>
              <a:t>null vectors</a:t>
            </a:r>
          </a:p>
          <a:p>
            <a:r>
              <a:rPr lang="en-GB" sz="2000" dirty="0" smtClean="0"/>
              <a:t>Borrow this idea from relativity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Key idea was missed in 19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3427413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6" y="4191930"/>
            <a:ext cx="2969819" cy="36850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59386" y="3606865"/>
            <a:ext cx="3933094" cy="123110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Also need to consider homogeneity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Idea from projective geometry is to introduce a point at infinity:</a:t>
            </a:r>
          </a:p>
          <a:p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74" y="4561087"/>
            <a:ext cx="1474013" cy="3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16905" y="2166705"/>
            <a:ext cx="3915435" cy="9901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Inner product and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6535" y="1199030"/>
            <a:ext cx="37804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Natural Euclidean definition is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71933"/>
            <a:ext cx="2833116" cy="869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535" y="2391730"/>
            <a:ext cx="3664749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But both </a:t>
            </a:r>
            <a:r>
              <a:rPr lang="en-GB" sz="2000" i="1" dirty="0" smtClean="0"/>
              <a:t>X</a:t>
            </a:r>
            <a:r>
              <a:rPr lang="en-GB" sz="2000" dirty="0" smtClean="0"/>
              <a:t> and </a:t>
            </a:r>
            <a:r>
              <a:rPr lang="en-GB" sz="2000" i="1" dirty="0" smtClean="0"/>
              <a:t>Y</a:t>
            </a:r>
            <a:r>
              <a:rPr lang="en-GB" sz="2000" dirty="0" smtClean="0"/>
              <a:t> are null, so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274084"/>
            <a:ext cx="3554273" cy="673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427412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6535" y="3516855"/>
            <a:ext cx="382542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As an obvious check, look at the distance to the point at infinity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25" y="4285455"/>
            <a:ext cx="1775155" cy="6736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3427412"/>
            <a:ext cx="4572000" cy="171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932040" y="3516855"/>
            <a:ext cx="3915435" cy="130805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We have a concept of distance in a homogeneous representation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 smtClean="0"/>
              <a:t>Need to see if this matches our Euclidean concept of distance.</a:t>
            </a:r>
          </a:p>
        </p:txBody>
      </p:sp>
    </p:spTree>
    <p:extLst>
      <p:ext uri="{BB962C8B-B14F-4D97-AF65-F5344CB8AC3E}">
        <p14:creationId xmlns:p14="http://schemas.microsoft.com/office/powerpoint/2010/main" val="2035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Origin and coordinates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19" y="1086585"/>
            <a:ext cx="553561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Pick out a preferred point to represent the origin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05" y="1039982"/>
            <a:ext cx="1579016" cy="348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19" y="1678908"/>
            <a:ext cx="3414836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Look at the displacement vector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652" y="1579145"/>
            <a:ext cx="3276905" cy="677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19" y="2696601"/>
            <a:ext cx="4140461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Would like a basis vector containing this, but orthogonal to </a:t>
            </a:r>
            <a:r>
              <a:rPr lang="en-GB" sz="2000" i="1" dirty="0" smtClean="0">
                <a:solidFill>
                  <a:schemeClr val="bg1"/>
                </a:solidFill>
              </a:rPr>
              <a:t>C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Add back in some amount of </a:t>
            </a:r>
            <a:r>
              <a:rPr lang="en-GB" sz="2000" i="1" dirty="0" smtClean="0">
                <a:solidFill>
                  <a:schemeClr val="bg1"/>
                </a:solidFill>
              </a:rPr>
              <a:t>n</a:t>
            </a:r>
            <a:endParaRPr lang="en-GB" sz="2000" i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0" y="3978571"/>
            <a:ext cx="3308604" cy="7984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31595" y="2696601"/>
            <a:ext cx="3979786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Get this as our basis vector: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2180" y="3196738"/>
            <a:ext cx="2494621" cy="5684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931" y="3089618"/>
            <a:ext cx="3906438" cy="67550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10400" y="4532268"/>
            <a:ext cx="1432030" cy="5147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15" y="4146925"/>
            <a:ext cx="2658770" cy="77068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315200" y="3765207"/>
            <a:ext cx="0" cy="3785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6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Origin and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071690"/>
            <a:ext cx="4887620" cy="677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986" y="1221600"/>
            <a:ext cx="11251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Now have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986" y="2031690"/>
            <a:ext cx="208279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Write as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30" y="1896675"/>
            <a:ext cx="3037180" cy="738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06615" y="2930185"/>
            <a:ext cx="324036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/>
              <a:t>i</a:t>
            </a:r>
            <a:r>
              <a:rPr lang="en-GB" sz="2000" dirty="0" smtClean="0"/>
              <a:t>s negative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6" y="2984932"/>
            <a:ext cx="528980" cy="21991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016605" y="2185578"/>
            <a:ext cx="1305908" cy="6562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0"/>
          </p:cNvCxnSpPr>
          <p:nvPr/>
        </p:nvCxnSpPr>
        <p:spPr>
          <a:xfrm flipH="1" flipV="1">
            <a:off x="4572003" y="2513679"/>
            <a:ext cx="995898" cy="463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43521" y="2976795"/>
            <a:ext cx="304876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Euclidean vector from origin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3426845"/>
            <a:ext cx="4572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53986" y="3659128"/>
            <a:ext cx="3747984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Historical convention is to write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9" y="4146925"/>
            <a:ext cx="2845003" cy="67558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72003" y="3427413"/>
            <a:ext cx="4571997" cy="17155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69" y="3609943"/>
            <a:ext cx="3702863" cy="4061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29" y="4110542"/>
            <a:ext cx="2306117" cy="3486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95" y="4697698"/>
            <a:ext cx="2910383" cy="2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 this Euclidean geometry?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1530" y="1064082"/>
            <a:ext cx="6434953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Look at the inner product of two Euclidean vectors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581639"/>
            <a:ext cx="6656833" cy="67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9" y="2561034"/>
            <a:ext cx="5181473" cy="2440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2350" y="2571750"/>
            <a:ext cx="304165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282190" y="2796775"/>
            <a:ext cx="2745305" cy="2000548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Checks out as we require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The inner product is the standard Euclidean inner product</a:t>
            </a:r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Can introduce an orthonormal basis</a:t>
            </a:r>
          </a:p>
        </p:txBody>
      </p:sp>
      <p:pic>
        <p:nvPicPr>
          <p:cNvPr id="1026" name="Picture 2" descr="C:\Users\chrdor01\AppData\Local\Microsoft\Windows\Temporary Internet Files\Content.IE5\S4HLCXIM\Kliponious-green-tick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10" y="1581640"/>
            <a:ext cx="483409" cy="55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Summary of idea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716088"/>
            <a:ext cx="9144000" cy="1711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440" y="1866187"/>
            <a:ext cx="3027263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bg1"/>
                </a:solidFill>
              </a:rPr>
              <a:t>Represent the Euclidean point </a:t>
            </a:r>
            <a:r>
              <a:rPr lang="en-GB" sz="2000" i="1" dirty="0" smtClean="0">
                <a:solidFill>
                  <a:schemeClr val="bg1"/>
                </a:solidFill>
              </a:rPr>
              <a:t>x</a:t>
            </a:r>
            <a:r>
              <a:rPr lang="en-GB" sz="2000" dirty="0" smtClean="0">
                <a:solidFill>
                  <a:schemeClr val="bg1"/>
                </a:solidFill>
              </a:rPr>
              <a:t> by null vectors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17" y="1986685"/>
            <a:ext cx="2549804" cy="305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2086" y="3651869"/>
            <a:ext cx="2879558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Normalised form has 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70" y="3696043"/>
            <a:ext cx="1299667" cy="225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2086" y="4146925"/>
            <a:ext cx="187472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Basis vectors are 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79" y="4213558"/>
            <a:ext cx="1022299" cy="2793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86" y="4258563"/>
            <a:ext cx="1087679" cy="1961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17" y="2573217"/>
            <a:ext cx="2662733" cy="6736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32086" y="2651596"/>
            <a:ext cx="3060340" cy="100027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Distance is given by the inner product</a:t>
            </a:r>
          </a:p>
          <a:p>
            <a:pPr>
              <a:spcAft>
                <a:spcPts val="600"/>
              </a:spcAft>
            </a:pPr>
            <a:endParaRPr lang="en-GB" sz="2000" dirty="0" smtClean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4686985"/>
            <a:ext cx="2910383" cy="2496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2086" y="4641980"/>
            <a:ext cx="1304066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Null vectors</a:t>
            </a:r>
          </a:p>
        </p:txBody>
      </p:sp>
    </p:spTree>
    <p:extLst>
      <p:ext uri="{BB962C8B-B14F-4D97-AF65-F5344CB8AC3E}">
        <p14:creationId xmlns:p14="http://schemas.microsoft.com/office/powerpoint/2010/main" val="21146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1D conformal GA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L7 S</a:t>
            </a:r>
            <a:fld id="{40E39B3E-C87B-4733-AA7D-3387836CB72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6535" y="2661760"/>
            <a:ext cx="2854659" cy="3150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Simple example in 1D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2991323"/>
            <a:ext cx="2839060" cy="9172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7" y="4011910"/>
            <a:ext cx="3134258" cy="9172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621654" y="2571750"/>
            <a:ext cx="3143044" cy="2312451"/>
            <a:chOff x="5621654" y="2571750"/>
            <a:chExt cx="3143044" cy="2312451"/>
          </a:xfrm>
        </p:grpSpPr>
        <p:pic>
          <p:nvPicPr>
            <p:cNvPr id="2052" name="Picture 4 2" descr="https://upload.wikimedia.org/wikipedia/commons/thumb/f/f8/Conformal_Embedding.svg/525px-Conformal_Embedding.svg.p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64"/>
            <a:stretch/>
          </p:blipFill>
          <p:spPr bwMode="auto">
            <a:xfrm>
              <a:off x="5621654" y="2616755"/>
              <a:ext cx="3135811" cy="2267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767355" y="2571750"/>
              <a:ext cx="997343" cy="247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190" y="2991323"/>
              <a:ext cx="152552" cy="14859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7264170" y="4191930"/>
              <a:ext cx="368170" cy="405045"/>
              <a:chOff x="6642230" y="4596975"/>
              <a:chExt cx="368170" cy="40504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642230" y="4596975"/>
                <a:ext cx="368170" cy="4050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/>
                  </a:solidFill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7245" y="4677972"/>
                <a:ext cx="152552" cy="206045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073" y="4366547"/>
              <a:ext cx="233782" cy="194158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96525" y="1093843"/>
            <a:ext cx="252028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Basis algebra is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46" y="1536635"/>
            <a:ext cx="5440375" cy="2793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22820" y="1986685"/>
            <a:ext cx="3375159" cy="307777"/>
          </a:xfrm>
          <a:prstGeom prst="rect">
            <a:avLst/>
          </a:prstGeom>
          <a:solidFill>
            <a:schemeClr val="accent2"/>
          </a:solidFill>
        </p:spPr>
        <p:txBody>
          <a:bodyPr wrap="square" lIns="7200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NB pseudoscalar squares to +1</a:t>
            </a:r>
          </a:p>
        </p:txBody>
      </p:sp>
    </p:spTree>
    <p:extLst>
      <p:ext uri="{BB962C8B-B14F-4D97-AF65-F5344CB8AC3E}">
        <p14:creationId xmlns:p14="http://schemas.microsoft.com/office/powerpoint/2010/main" val="22111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3.5"/>
  <p:tag name="ORIGINALWIDTH" val="54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X \dt Y \propto d_{xy}^2&#10;\end{align*}&#10;\end{document}"/>
  <p:tag name="IGUANATEXSIZE" val="26"/>
  <p:tag name="IGUANATEXCURSOR" val="1992"/>
  <p:tag name="TRANSPARENCY" val="True"/>
  <p:tag name="FILENAME" val=""/>
  <p:tag name="INPUTTYPE" val="0"/>
  <p:tag name="LATEXENGINEID" val="0"/>
  <p:tag name="TEMPFOLDER" val="C:\Users\chrdor01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5"/>
  <p:tag name="ORIGINALWIDTH" val="1252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\color{white}&#10;&#10;&#10;\begin{document}&#10;\begin{align*}&#10;C \dt \left(\frac{(X \wdg C)\dt n}{X\dt n \, C \dt n} &#10;+ \lambda n \right) = 0 &#10;\end{align*}&#10;\end{document}"/>
  <p:tag name="IGUANATEXSIZE" val="26"/>
  <p:tag name="IGUANATEXCURSOR" val="1919"/>
  <p:tag name="TRANSPARENCY" val="True"/>
  <p:tag name="FILENAME" val=""/>
  <p:tag name="INPUTTYPE" val="0"/>
  <p:tag name="LATEXENGINEID" val="0"/>
  <p:tag name="TEMPFOLDER" val="C:\Users\chrdor01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.718"/>
  <p:tag name="ORIGINALWIDTH" val="1478.81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frac{1}{X\dt n \, C \dt n} \bigl( (X \wdg C) \dt n - X \dt C \, n \bigr)&#10;\end{align*}&#10;\end{document}"/>
  <p:tag name="IGUANATEXSIZE" val="26"/>
  <p:tag name="IGUANATEXCURSOR" val="2040"/>
  <p:tag name="TRANSPARENCY" val="True"/>
  <p:tag name="FILENAME" val=""/>
  <p:tag name="INPUTTYPE" val="0"/>
  <p:tag name="LATEXENGINEID" val="0"/>
  <p:tag name="TEMPFOLDER" val="C:\Users\chrdor01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1.75"/>
  <p:tag name="ORIGINALWIDTH" val="1006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- (C \wdg X) \dt n - C \dt X \, n \\&#10;= - \la CXn \ra_1 &#10;\end{align*}&#10;\end{document}"/>
  <p:tag name="IGUANATEXSIZE" val="26"/>
  <p:tag name="IGUANATEXCURSOR" val="2022"/>
  <p:tag name="TRANSPARENCY" val="True"/>
  <p:tag name="FILENAME" val=""/>
  <p:tag name="INPUTTYPE" val="0"/>
  <p:tag name="LATEXENGINEID" val="0"/>
  <p:tag name="TEMPFOLDER" val="C:\Users\chrdor01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6.5"/>
  <p:tag name="ORIGINALWIDTH" val="1850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frac{X}{X \dt n} = \frac{C}{C \dt n} - \frac{\la C X n \ra_1}{X\dt n \, C \dt n}&#10;+ \frac{C \dt X}{C\dt n \, X \dt n} n&#10;\end{align*}&#10;\end{document}"/>
  <p:tag name="IGUANATEXSIZE" val="26"/>
  <p:tag name="IGUANATEXCURSOR" val="2087"/>
  <p:tag name="TRANSPARENCY" val="True"/>
  <p:tag name="FILENAME" val=""/>
  <p:tag name="INPUTTYPE" val="0"/>
  <p:tag name="LATEXENGINEID" val="0"/>
  <p:tag name="TEMPFOLDER" val="C:\Users\chrdor01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9.75"/>
  <p:tag name="ORIGINALWIDTH" val="1149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frac{- X}{X \dt n} = \frac{-C}{C \dt n} + x&#10;+ \frac{x^2}{2} n&#10;\end{align*}&#10;\end{document}"/>
  <p:tag name="IGUANATEXSIZE" val="26"/>
  <p:tag name="IGUANATEXCURSOR" val="2030"/>
  <p:tag name="TRANSPARENCY" val="True"/>
  <p:tag name="FILENAME" val=""/>
  <p:tag name="INPUTTYPE" val="0"/>
  <p:tag name="LATEXENGINEID" val="0"/>
  <p:tag name="TEMPFOLDER" val="C:\Users\chrdor01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200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X \dt n&#10;\end{align*}&#10;\end{document}"/>
  <p:tag name="IGUANATEXSIZE" val="26"/>
  <p:tag name="IGUANATEXCURSOR" val="1975"/>
  <p:tag name="TRANSPARENCY" val="True"/>
  <p:tag name="FILENAME" val=""/>
  <p:tag name="INPUTTYPE" val="0"/>
  <p:tag name="LATEXENGINEID" val="0"/>
  <p:tag name="TEMPFOLDER" val="C:\Users\chrdor01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.75"/>
  <p:tag name="ORIGINALWIDTH" val="107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&#10;\definecolor{myGrey}{RGB}{62,62,64}&#10;\color{myGrey}&#10;\color{white}&#10;&#10;&#10;\begin{document}&#10;\begin{align*}&#10;\nbar = \frac{ 2C}{C \dt n} \qquad n \dt \nbar = 2&#10;\end{align*}&#10;\end{document}"/>
  <p:tag name="IGUANATEXSIZE" val="26"/>
  <p:tag name="IGUANATEXCURSOR" val="2026"/>
  <p:tag name="TRANSPARENCY" val="True"/>
  <p:tag name="FILENAME" val=""/>
  <p:tag name="INPUTTYPE" val="0"/>
  <p:tag name="LATEXENGINEID" val="0"/>
  <p:tag name="TEMPFOLDER" val="C:\Users\chrdor01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5"/>
  <p:tag name="ORIGINALWIDTH" val="1401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e = \half(n+ \nbar) \quad \ebar = \half(n-\nbar) &#10;\end{align*}&#10;\end{document}"/>
  <p:tag name="IGUANATEXSIZE" val="26"/>
  <p:tag name="IGUANATEXCURSOR" val="2073"/>
  <p:tag name="TRANSPARENCY" val="True"/>
  <p:tag name="FILENAME" val=""/>
  <p:tag name="INPUTTYPE" val="0"/>
  <p:tag name="LATEXENGINEID" val="0"/>
  <p:tag name="TEMPFOLDER" val="C:\Users\chrdor01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"/>
  <p:tag name="ORIGINALWIDTH" val="87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e^2 = 1, \quad \ebar^2 = -1 &#10;\end{align*}&#10;\end{document}"/>
  <p:tag name="IGUANATEXSIZE" val="26"/>
  <p:tag name="IGUANATEXCURSOR" val="2052"/>
  <p:tag name="TRANSPARENCY" val="True"/>
  <p:tag name="FILENAME" val=""/>
  <p:tag name="INPUTTYPE" val="0"/>
  <p:tag name="LATEXENGINEID" val="0"/>
  <p:tag name="TEMPFOLDER" val="C:\Users\chrdor01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"/>
  <p:tag name="ORIGINALWIDTH" val="1101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n = e + \ebar, \quad \nbar = e - \ebar &#10;\end{align*}&#10;\end{document}"/>
  <p:tag name="IGUANATEXSIZE" val="26"/>
  <p:tag name="IGUANATEXCURSOR" val="2038"/>
  <p:tag name="TRANSPARENCY" val="True"/>
  <p:tag name="FILENAME" val=""/>
  <p:tag name="INPUTTYPE" val="0"/>
  <p:tag name="LATEXENGINEID" val="0"/>
  <p:tag name="TEMPFOLDER" val="C:\Users\chrdor01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.5"/>
  <p:tag name="ORIGINALWIDTH" val="107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X \dt X = X^2 = d_{xx}^2 = 0&#10;\end{align*}&#10;\end{document}"/>
  <p:tag name="IGUANATEXSIZE" val="26"/>
  <p:tag name="IGUANATEXCURSOR" val="1996"/>
  <p:tag name="TRANSPARENCY" val="True"/>
  <p:tag name="FILENAME" val=""/>
  <p:tag name="INPUTTYPE" val="0"/>
  <p:tag name="LATEXENGINEID" val="0"/>
  <p:tag name="TEMPFOLDER" val="C:\Users\chrdor01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6.5"/>
  <p:tag name="ORIGINALWIDTH" val="25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x \dt y = \frac{\la CXn \ra_1}{X\dt n \, C \dt n} \dt  &#10;\frac{\la CYn \ra_1}{Y\dt n \, C \dt n}&#10;= \half \bigl(x^2 + y^2 - (x-y)^2 \bigr)&#10;\end{align*}&#10;\end{document}"/>
  <p:tag name="IGUANATEXSIZE" val="26"/>
  <p:tag name="IGUANATEXCURSOR" val="2160"/>
  <p:tag name="TRANSPARENCY" val="True"/>
  <p:tag name="FILENAME" val=""/>
  <p:tag name="INPUTTYPE" val="0"/>
  <p:tag name="LATEXENGINEID" val="0"/>
  <p:tag name="TEMPFOLDER" val="C:\Users\chrdor01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3.862"/>
  <p:tag name="ORIGINALWIDTH" val="2343.45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\la CXn \ra_1 \dt \la CYn \ra_1&#10;&amp;= \half \la (CXn + nCX)CYn  \ra \\&#10;&amp;= \half \la CXnCYn \ra \\&#10;&amp;= C\dt X \la nCYn \ra - \half \la XCnCYn \ra \\&#10;&amp;= - C\dt n \la XCYn \ra \\&#10;&amp;= - C\dt n (X\dt C \, Y \dt n - X\dt Y \, C\dt n \\&#10;&amp; \quad + X\dt n \, Y \dt c)&#10;\end{align*}&#10;\end{document}"/>
  <p:tag name="IGUANATEXSIZE" val="26"/>
  <p:tag name="IGUANATEXCURSOR" val="2106"/>
  <p:tag name="TRANSPARENCY" val="True"/>
  <p:tag name="FILENAME" val=""/>
  <p:tag name="INPUTTYPE" val="0"/>
  <p:tag name="LATEXENGINEID" val="0"/>
  <p:tag name="TEMPFOLDER" val="C:\Users\chrdor01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5"/>
  <p:tag name="ORIGINALWIDTH" val="965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X = - \nbar + 2x + x^2 n  &#10;\end{align*}&#10;\end{document}"/>
  <p:tag name="IGUANATEXSIZE" val="26"/>
  <p:tag name="IGUANATEXCURSOR" val="1976"/>
  <p:tag name="TRANSPARENCY" val="True"/>
  <p:tag name="FILENAME" val=""/>
  <p:tag name="INPUTTYPE" val="0"/>
  <p:tag name="LATEXENGINEID" val="0"/>
  <p:tag name="TEMPFOLDER" val="C:\Users\chrdor01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49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X \dt n = -2 &#10;\end{align*}&#10;\end{document}"/>
  <p:tag name="IGUANATEXSIZE" val="26"/>
  <p:tag name="IGUANATEXCURSOR" val="2037"/>
  <p:tag name="TRANSPARENCY" val="True"/>
  <p:tag name="FILENAME" val=""/>
  <p:tag name="INPUTTYPE" val="0"/>
  <p:tag name="LATEXENGINEID" val="0"/>
  <p:tag name="TEMPFOLDER" val="C:\Users\chrdor01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8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\{ e, \ebar, e_i \} &#10;\end{align*}&#10;\end{document}"/>
  <p:tag name="IGUANATEXSIZE" val="26"/>
  <p:tag name="IGUANATEXCURSOR" val="2044"/>
  <p:tag name="TRANSPARENCY" val="True"/>
  <p:tag name="FILENAME" val=""/>
  <p:tag name="INPUTTYPE" val="0"/>
  <p:tag name="LATEXENGINEID" val="0"/>
  <p:tag name="TEMPFOLDER" val="C:\Users\chrdor01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411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x = x_i e_i &#10;\end{align*}&#10;\end{document}"/>
  <p:tag name="IGUANATEXSIZE" val="26"/>
  <p:tag name="IGUANATEXCURSOR" val="2036"/>
  <p:tag name="TRANSPARENCY" val="True"/>
  <p:tag name="FILENAME" val=""/>
  <p:tag name="INPUTTYPE" val="0"/>
  <p:tag name="LATEXENGINEID" val="0"/>
  <p:tag name="TEMPFOLDER" val="C:\Users\chrdor01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100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\color{white}&#10;&#10;&#10;\begin{document}&#10;\begin{align*}&#10;\frac{-2 X \dt Y}{X\dt n \, Y \dt n} = (\bx-\mb{y})^2&#10;\end{align*}&#10;\end{document}"/>
  <p:tag name="IGUANATEXSIZE" val="26"/>
  <p:tag name="IGUANATEXCURSOR" val="2004"/>
  <p:tag name="TRANSPARENCY" val="True"/>
  <p:tag name="FILENAME" val=""/>
  <p:tag name="INPUTTYPE" val="0"/>
  <p:tag name="LATEXENGINEID" val="0"/>
  <p:tag name="TEMPFOLDER" val="C:\Users\chrdor01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"/>
  <p:tag name="ORIGINALWIDTH" val="1101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n = e + \ebar, \quad \nbar = e - \ebar &#10;\end{align*}&#10;\end{document}"/>
  <p:tag name="IGUANATEXSIZE" val="26"/>
  <p:tag name="IGUANATEXCURSOR" val="2038"/>
  <p:tag name="TRANSPARENCY" val="True"/>
  <p:tag name="FILENAME" val=""/>
  <p:tag name="INPUTTYPE" val="0"/>
  <p:tag name="LATEXENGINEID" val="0"/>
  <p:tag name="TEMPFOLDER" val="C:\Users\chrdor01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.25"/>
  <p:tag name="ORIGINALWIDTH" val="1074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X &amp;= -\nbar + 2 x e_1 +  x^2 n \\&#10;Y &amp;= -\nbar + 2 y e_1 +  y^2 n &#10;\end{align*}&#10;\end{document}"/>
  <p:tag name="IGUANATEXSIZE" val="26"/>
  <p:tag name="IGUANATEXCURSOR" val="2084"/>
  <p:tag name="TRANSPARENCY" val="True"/>
  <p:tag name="FILENAME" val=""/>
  <p:tag name="INPUTTYPE" val="0"/>
  <p:tag name="LATEXENGINEID" val="0"/>
  <p:tag name="TEMPFOLDER" val="C:\Users\chrdor01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.25"/>
  <p:tag name="ORIGINALWIDTH" val="1186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 X \dt Y &amp;= 4xy - 2x^2 - 2 y^2 \\&#10;&amp;= -2 (x-y)^2&#10;\end{align*}&#10;\end{document}"/>
  <p:tag name="IGUANATEXSIZE" val="26"/>
  <p:tag name="IGUANATEXCURSOR" val="2071"/>
  <p:tag name="TRANSPARENCY" val="True"/>
  <p:tag name="FILENAME" val=""/>
  <p:tag name="INPUTTYPE" val="0"/>
  <p:tag name="LATEXENGINEID" val="0"/>
  <p:tag name="TEMPFOLDER" val="C:\Users\chrdor01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124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(\go + \gi)^2 = 1 - 1 = 0&#10;\end{align*}&#10;\end{document}"/>
  <p:tag name="IGUANATEXSIZE" val="26"/>
  <p:tag name="IGUANATEXCURSOR" val="1993"/>
  <p:tag name="TRANSPARENCY" val="True"/>
  <p:tag name="FILENAME" val=""/>
  <p:tag name="INPUTTYPE" val="0"/>
  <p:tag name="LATEXENGINEID" val="0"/>
  <p:tag name="TEMPFOLDER" val="C:\Users\chrdor01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2059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1 \qquad \{e,\ebar, e_1 \} \qquad \{ e\ebar, e e_1, \ebar e_1 \} \qquad e \ebar e_1 &#10;\end{align*}&#10;\end{document}"/>
  <p:tag name="IGUANATEXSIZE" val="26"/>
  <p:tag name="IGUANATEXCURSOR" val="2076"/>
  <p:tag name="TRANSPARENCY" val="True"/>
  <p:tag name="FILENAME" val=""/>
  <p:tag name="INPUTTYPE" val="0"/>
  <p:tag name="LATEXENGINEID" val="0"/>
  <p:tag name="TEMPFOLDER" val="C:\Users\chrdor01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n &#10;\end{align*}&#10;\end{document}"/>
  <p:tag name="IGUANATEXSIZE" val="26"/>
  <p:tag name="IGUANATEXCURSOR" val="2026"/>
  <p:tag name="TRANSPARENCY" val="False"/>
  <p:tag name="FILENAME" val=""/>
  <p:tag name="INPUTTYPE" val="0"/>
  <p:tag name="LATEXENGINEID" val="0"/>
  <p:tag name="TEMPFOLDER" val="C:\Users\chrdor01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88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e_1 &#10;\end{align*}&#10;\end{document}"/>
  <p:tag name="IGUANATEXSIZE" val="26"/>
  <p:tag name="IGUANATEXCURSOR" val="2028"/>
  <p:tag name="TRANSPARENCY" val="False"/>
  <p:tag name="FILENAME" val=""/>
  <p:tag name="INPUTTYPE" val="0"/>
  <p:tag name="LATEXENGINEID" val="0"/>
  <p:tag name="TEMPFOLDER" val="C:\Users\chrdor01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"/>
  <p:tag name="ORIGINALWIDTH" val="5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\quad \nbar &#10;\end{align*}&#10;\end{document}"/>
  <p:tag name="IGUANATEXSIZE" val="26"/>
  <p:tag name="IGUANATEXCURSOR" val="2031"/>
  <p:tag name="TRANSPARENCY" val="False"/>
  <p:tag name="FILENAME" val=""/>
  <p:tag name="INPUTTYPE" val="0"/>
  <p:tag name="LATEXENGINEID" val="0"/>
  <p:tag name="TEMPFOLDER" val="C:\Users\chrdor01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5"/>
  <p:tag name="ORIGINALWIDTH" val="3358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\frac{X' \dt Y'}{X'\dt n \, Y' \dt n}&#10;= \frac{(RX\Rrev) \dt (RY\Rrev)}{(RX\Rrev)\dt n \, (RY\Rrev) \dt n}  &#10;=\frac{X \dt Y}{X\dt (\Rrev n R) \, Y \dt (\Rrev n R)} &#10;= \frac{X \dt Y}{X\dt n \, Y \dt n}   &#10;\end{align*}&#10;\end{document}"/>
  <p:tag name="IGUANATEXSIZE" val="26"/>
  <p:tag name="IGUANATEXCURSOR" val="2134"/>
  <p:tag name="TRANSPARENCY" val="True"/>
  <p:tag name="FILENAME" val=""/>
  <p:tag name="INPUTTYPE" val="0"/>
  <p:tag name="LATEXENGINEID" val="0"/>
  <p:tag name="TEMPFOLDER" val="C:\Users\chrdor01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"/>
  <p:tag name="ORIGINALWIDTH" val="1329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x' = R x \Rrev, \quad R=e^{-\theta e_1e_2 /2} &#10;\end{align*}&#10;\end{document}"/>
  <p:tag name="IGUANATEXSIZE" val="26"/>
  <p:tag name="IGUANATEXCURSOR" val="2068"/>
  <p:tag name="TRANSPARENCY" val="True"/>
  <p:tag name="FILENAME" val=""/>
  <p:tag name="INPUTTYPE" val="0"/>
  <p:tag name="LATEXENGINEID" val="0"/>
  <p:tag name="TEMPFOLDER" val="C:\Users\chrdor01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1.7098"/>
  <p:tag name="ORIGINALWIDTH" val="1081.36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\color{white}&#10;&#10;&#10;\begin{document}&#10;\begin{align*}&#10;X' &amp;= -\nbar + 2x' + {x'}^2 n \\&#10;&amp;= R X \Rrev&#10;\end{align*}&#10;\end{document}"/>
  <p:tag name="IGUANATEXSIZE" val="26"/>
  <p:tag name="IGUANATEXCURSOR" val="2033"/>
  <p:tag name="TRANSPARENCY" val="True"/>
  <p:tag name="FILENAME" val=""/>
  <p:tag name="INPUTTYPE" val="0"/>
  <p:tag name="LATEXENGINEID" val="0"/>
  <p:tag name="TEMPFOLDER" val="C:\Users\chrdor01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923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B = a n, \quad a \dt n = 0  &#10;\end{align*}&#10;\end{document}"/>
  <p:tag name="IGUANATEXSIZE" val="26"/>
  <p:tag name="IGUANATEXCURSOR" val="2034"/>
  <p:tag name="TRANSPARENCY" val="True"/>
  <p:tag name="FILENAME" val=""/>
  <p:tag name="INPUTTYPE" val="0"/>
  <p:tag name="LATEXENGINEID" val="0"/>
  <p:tag name="TEMPFOLDER" val="C:\Users\chrdor01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654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Bn = nB = 0 &#10;\end{align*}&#10;\end{document}"/>
  <p:tag name="IGUANATEXSIZE" val="26"/>
  <p:tag name="IGUANATEXCURSOR" val="2036"/>
  <p:tag name="TRANSPARENCY" val="True"/>
  <p:tag name="FILENAME" val=""/>
  <p:tag name="INPUTTYPE" val="0"/>
  <p:tag name="LATEXENGINEID" val="0"/>
  <p:tag name="TEMPFOLDER" val="C:\Users\chrdor01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5"/>
  <p:tag name="ORIGINALWIDTH" val="340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B^2 = 0 &#10;\end{align*}&#10;\end{document}"/>
  <p:tag name="IGUANATEXSIZE" val="26"/>
  <p:tag name="IGUANATEXCURSOR" val="2032"/>
  <p:tag name="TRANSPARENCY" val="True"/>
  <p:tag name="FILENAME" val=""/>
  <p:tag name="INPUTTYPE" val="0"/>
  <p:tag name="LATEXENGINEID" val="0"/>
  <p:tag name="TEMPFOLDER" val="C:\Users\chrdor01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"/>
  <p:tag name="ORIGINALWIDTH" val="55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\color{white}&#10;&#10;&#10;\begin{document}&#10;\begin{align*}&#10;n, \quad n^2 = 0&#10;\end{align*}&#10;\end{document}"/>
  <p:tag name="IGUANATEXSIZE" val="26"/>
  <p:tag name="IGUANATEXCURSOR" val="1971"/>
  <p:tag name="TRANSPARENCY" val="True"/>
  <p:tag name="FILENAME" val=""/>
  <p:tag name="INPUTTYPE" val="0"/>
  <p:tag name="LATEXENGINEID" val="0"/>
  <p:tag name="TEMPFOLDER" val="C:\Users\chrdor01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.75"/>
  <p:tag name="ORIGINALWIDTH" val="109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T_a = \et{na/2} = 1 + \half na &#10;\end{align*}&#10;\end{document}"/>
  <p:tag name="IGUANATEXSIZE" val="26"/>
  <p:tag name="IGUANATEXCURSOR" val="2055"/>
  <p:tag name="TRANSPARENCY" val="True"/>
  <p:tag name="FILENAME" val=""/>
  <p:tag name="INPUTTYPE" val="0"/>
  <p:tag name="LATEXENGINEID" val="0"/>
  <p:tag name="TEMPFOLDER" val="C:\Users\chrdor01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5"/>
  <p:tag name="ORIGINALWIDTH" val="2099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&#10;&#10;\definecolor{myGrey}{RGB}{62,62,64}&#10;\color{myGrey}&#10;%\color{white}&#10;&#10;&#10;\begin{document}&#10;\begin{align*}&#10;T_a n\tilde{T}_a  &#10;= n + \half nan + \half nan + \qrt nanan =  n &#10;\end{align*}&#10;\end{document}"/>
  <p:tag name="IGUANATEXSIZE" val="26"/>
  <p:tag name="IGUANATEXCURSOR" val="2083"/>
  <p:tag name="TRANSPARENCY" val="True"/>
  <p:tag name="FILENAME" val=""/>
  <p:tag name="INPUTTYPE" val="0"/>
  <p:tag name="LATEXENGINEID" val="0"/>
  <p:tag name="TEMPFOLDER" val="C:\Users\chrdor01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110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T_a \nbar \Trev_a = \nbar  - 2a - a^2n&#10;\end{align*}&#10;\end{document}"/>
  <p:tag name="IGUANATEXSIZE" val="26"/>
  <p:tag name="IGUANATEXCURSOR" val="2136"/>
  <p:tag name="TRANSPARENCY" val="True"/>
  <p:tag name="FILENAME" val=""/>
  <p:tag name="INPUTTYPE" val="0"/>
  <p:tag name="LATEXENGINEID" val="0"/>
  <p:tag name="TEMPFOLDER" val="C:\Users\chrdor01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"/>
  <p:tag name="ORIGINALWIDTH" val="1002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T_a x\Trev_a =  x + n(a\dt x)&#10;\end{align*}&#10;\end{document}"/>
  <p:tag name="IGUANATEXSIZE" val="26"/>
  <p:tag name="IGUANATEXCURSOR" val="2127"/>
  <p:tag name="TRANSPARENCY" val="True"/>
  <p:tag name="FILENAME" val=""/>
  <p:tag name="INPUTTYPE" val="0"/>
  <p:tag name="LATEXENGINEID" val="0"/>
  <p:tag name="TEMPFOLDER" val="C:\Users\chrdor01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4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a \dt n = a \dt \nbar = 0&#10;\end{align*}&#10;\end{document}"/>
  <p:tag name="IGUANATEXSIZE" val="26"/>
  <p:tag name="IGUANATEXCURSOR" val="2123"/>
  <p:tag name="TRANSPARENCY" val="True"/>
  <p:tag name="FILENAME" val=""/>
  <p:tag name="INPUTTYPE" val="0"/>
  <p:tag name="LATEXENGINEID" val="0"/>
  <p:tag name="TEMPFOLDER" val="C:\Users\chrdor01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4.25"/>
  <p:tag name="ORIGINALWIDTH" val="2316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T_a X \Trev_a &#10;&amp;= x^2n + 2(x + a\dt x \, n) - (\nbar  - 2a - a^2n)   \\&#10;&amp;= (x+a)^2n + 2(x+a) - \nbar &#10;\end{align*}&#10;\end{document}"/>
  <p:tag name="IGUANATEXSIZE" val="26"/>
  <p:tag name="IGUANATEXCURSOR" val="2199"/>
  <p:tag name="TRANSPARENCY" val="True"/>
  <p:tag name="FILENAME" val=""/>
  <p:tag name="INPUTTYPE" val="0"/>
  <p:tag name="LATEXENGINEID" val="0"/>
  <p:tag name="TEMPFOLDER" val="C:\Users\chrdor01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761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 \mapsto x' = \et{-\alp} x&#10;\end{align*}&#10;\end{document}"/>
  <p:tag name="IGUANATEXSIZE" val="26"/>
  <p:tag name="IGUANATEXCURSOR" val="2125"/>
  <p:tag name="TRANSPARENCY" val="True"/>
  <p:tag name="FILENAME" val=""/>
  <p:tag name="INPUTTYPE" val="0"/>
  <p:tag name="LATEXENGINEID" val="0"/>
  <p:tag name="TEMPFOLDER" val="C:\Users\chrdor01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525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'= \et{-\alp} (x^2 \et{-\alp} n + 2x + \et{\alp} \nbar)&#10;\end{align*}&#10;\end{document}"/>
  <p:tag name="IGUANATEXSIZE" val="26"/>
  <p:tag name="IGUANATEXCURSOR" val="2100"/>
  <p:tag name="TRANSPARENCY" val="True"/>
  <p:tag name="FILENAME" val=""/>
  <p:tag name="INPUTTYPE" val="0"/>
  <p:tag name="LATEXENGINEID" val="0"/>
  <p:tag name="TEMPFOLDER" val="C:\Users\chrdor01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122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n \mapsto  \et{-\alp} n , \quad  \nbar \mapsto \et{\alp} \nbar&#10;\end{align*}&#10;\end{document}"/>
  <p:tag name="IGUANATEXSIZE" val="26"/>
  <p:tag name="IGUANATEXCURSOR" val="2049"/>
  <p:tag name="TRANSPARENCY" val="True"/>
  <p:tag name="FILENAME" val=""/>
  <p:tag name="INPUTTYPE" val="0"/>
  <p:tag name="LATEXENGINEID" val="0"/>
  <p:tag name="TEMPFOLDER" val="C:\Users\chrdor01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5"/>
  <p:tag name="ORIGINALWIDTH" val="809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N = e\ebar = \half \nbar \wdg n&#10;\end{align*}&#10;\end{document}"/>
  <p:tag name="IGUANATEXSIZE" val="26"/>
  <p:tag name="IGUANATEXCURSOR" val="2049"/>
  <p:tag name="TRANSPARENCY" val="True"/>
  <p:tag name="FILENAME" val=""/>
  <p:tag name="INPUTTYPE" val="0"/>
  <p:tag name="LATEXENGINEID" val="0"/>
  <p:tag name="TEMPFOLDER" val="C:\Users\chrdor01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9.25"/>
  <p:tag name="ORIGINALWIDTH" val="1072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left( \frac{X}{X \dt n} - \frac{Y}{Y\dt n} \right)^2 = d_{xy}^2&#10;\end{align*}&#10;\end{document}"/>
  <p:tag name="IGUANATEXSIZE" val="26"/>
  <p:tag name="IGUANATEXCURSOR" val="2032"/>
  <p:tag name="TRANSPARENCY" val="True"/>
  <p:tag name="FILENAME" val=""/>
  <p:tag name="INPUTTYPE" val="0"/>
  <p:tag name="LATEXENGINEID" val="0"/>
  <p:tag name="TEMPFOLDER" val="C:\Users\chrdor01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4.75"/>
  <p:tag name="ORIGINALWIDTH" val="795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\newcommand{\Drev}{\tilde{D}}&#10;&#10;&#10;\definecolor{myGrey}{RGB}{62,62,64}&#10;\color{myGrey}&#10;\color{white}&#10;&#10;&#10;\begin{document}&#10;\begin{align*}&#10;D_\alp n \Drev_{\alp} &amp;= \et{-\alp} n  \\&#10;D_\alp \nbar \Drev_{\alp} &amp;= \et{\alp} \nbar&#10;\end{align*}&#10;\end{document}"/>
  <p:tag name="IGUANATEXSIZE" val="26"/>
  <p:tag name="IGUANATEXCURSOR" val="2024"/>
  <p:tag name="TRANSPARENCY" val="True"/>
  <p:tag name="FILENAME" val=""/>
  <p:tag name="INPUTTYPE" val="0"/>
  <p:tag name="LATEXENGINEID" val="0"/>
  <p:tag name="TEMPFOLDER" val="C:\Users\chrdor01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1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D_{\alp} = \et{\alp N/2} &#10;\end{align*}&#10;\end{document}"/>
  <p:tag name="IGUANATEXSIZE" val="26"/>
  <p:tag name="IGUANATEXCURSOR" val="2049"/>
  <p:tag name="TRANSPARENCY" val="True"/>
  <p:tag name="FILENAME" val=""/>
  <p:tag name="INPUTTYPE" val="0"/>
  <p:tag name="LATEXENGINEID" val="0"/>
  <p:tag name="TEMPFOLDER" val="C:\Users\chrdor01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2.25"/>
  <p:tag name="ORIGINALWIDTH" val="997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D_{\alp} = \exp \left( \frac{\alp}{2}&#10;\frac{A \wdg n}{A \dt n} \right)&#10;\end{align*}&#10;\end{document}"/>
  <p:tag name="IGUANATEXSIZE" val="26"/>
  <p:tag name="IGUANATEXCURSOR" val="2106"/>
  <p:tag name="TRANSPARENCY" val="True"/>
  <p:tag name="FILENAME" val=""/>
  <p:tag name="INPUTTYPE" val="0"/>
  <p:tag name="LATEXENGINEID" val="0"/>
  <p:tag name="TEMPFOLDER" val="C:\Users\chrdor01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25"/>
  <p:tag name="ORIGINALWIDTH" val="92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 = \lam a + (1-\lam) b&#10;\end{align*}&#10;\end{document}"/>
  <p:tag name="IGUANATEXSIZE" val="26"/>
  <p:tag name="IGUANATEXCURSOR" val="2121"/>
  <p:tag name="TRANSPARENCY" val="True"/>
  <p:tag name="FILENAME" val=""/>
  <p:tag name="INPUTTYPE" val="0"/>
  <p:tag name="LATEXENGINEID" val="0"/>
  <p:tag name="TEMPFOLDER" val="C:\Users\chrdor01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2.2047"/>
  <p:tag name="ORIGINALWIDTH" val="3508.81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(\lam)&amp;= \bigl(\lam^2 a^2 + 2 \lam (1-\lam) a \dt b + (1-\lam)^2 b^2&#10;\bigr) n + 2\lam a + 2(1-\lam)b - \nbar  \\&#10;&amp;= \lam A + (1-\lam) B + \half \lam(1-\lam) A \dt B \, n&#10;\end{align*}&#10;\end{document}"/>
  <p:tag name="IGUANATEXSIZE" val="26"/>
  <p:tag name="IGUANATEXCURSOR" val="2167"/>
  <p:tag name="TRANSPARENCY" val="True"/>
  <p:tag name="FILENAME" val=""/>
  <p:tag name="INPUTTYPE" val="0"/>
  <p:tag name="LATEXENGINEID" val="0"/>
  <p:tag name="TEMPFOLDER" val="C:\Users\chrdor01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5"/>
  <p:tag name="ORIGINALWIDTH" val="156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(A \wdg B \wdg n) \wdg X = 0, \qquad X^2=0&#10;\end{align*}&#10;\end{document}"/>
  <p:tag name="IGUANATEXSIZE" val="26"/>
  <p:tag name="IGUANATEXCURSOR" val="2098"/>
  <p:tag name="TRANSPARENCY" val="True"/>
  <p:tag name="FILENAME" val=""/>
  <p:tag name="INPUTTYPE" val="0"/>
  <p:tag name="LATEXENGINEID" val="0"/>
  <p:tag name="TEMPFOLDER" val="C:\Users\chrdor01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7.75"/>
  <p:tag name="ORIGINALWIDTH" val="9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A_1 &amp;= -\nbar +2 e_1 +n \\&#10;A_2 &amp;= -\nbar +2 e_2 +n \\&#10;A_3 &amp;= -\nbar -2 e_1 +n &#10;\end{align*}&#10;\end{document}"/>
  <p:tag name="IGUANATEXSIZE" val="26"/>
  <p:tag name="IGUANATEXCURSOR" val="2151"/>
  <p:tag name="TRANSPARENCY" val="True"/>
  <p:tag name="FILENAME" val=""/>
  <p:tag name="INPUTTYPE" val="0"/>
  <p:tag name="LATEXENGINEID" val="0"/>
  <p:tag name="TEMPFOLDER" val="C:\Users\chrdor01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147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A_1 \wdg A_2 \wdg A_3 = 16 e_1 e_2 \ebar&#10;\end{align*}&#10;\end{document}"/>
  <p:tag name="IGUANATEXSIZE" val="26"/>
  <p:tag name="IGUANATEXCURSOR" val="2135"/>
  <p:tag name="TRANSPARENCY" val="True"/>
  <p:tag name="FILENAME" val=""/>
  <p:tag name="INPUTTYPE" val="0"/>
  <p:tag name="LATEXENGINEID" val="0"/>
  <p:tag name="TEMPFOLDER" val="C:\Users\chrdor01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3.7308"/>
  <p:tag name="ORIGINALWIDTH" val="2872.141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 = \cos\theta e_1 + \sin \theta e_2 + \ebar &#10;= -\half \nbar + \cos\theta e_1 + \sin \theta e_2  +\half n&#10;\end{align*}&#10;\end{document}"/>
  <p:tag name="IGUANATEXSIZE" val="26"/>
  <p:tag name="IGUANATEXCURSOR" val="2201"/>
  <p:tag name="TRANSPARENCY" val="True"/>
  <p:tag name="FILENAME" val=""/>
  <p:tag name="INPUTTYPE" val="0"/>
  <p:tag name="LATEXENGINEID" val="0"/>
  <p:tag name="TEMPFOLDER" val="C:\Users\chrdor01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819.647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C = X_1 \wdg X_2 \wdg X_3 &#10;\end{align*}&#10;\end{document}"/>
  <p:tag name="IGUANATEXSIZE" val="26"/>
  <p:tag name="IGUANATEXCURSOR" val="1936"/>
  <p:tag name="TRANSPARENCY" val="True"/>
  <p:tag name="FILENAME" val=""/>
  <p:tag name="INPUTTYPE" val="0"/>
  <p:tag name="LATEXENGINEID" val="0"/>
  <p:tag name="TEMPFOLDER" val="C:\Users\chrdor01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1345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frac{-2 X \dt Y}{X\dt n \, Y \dt n} = d_{xy}^2 = (\bx-\mb{y})^2&#10;\end{align*}&#10;\end{document}"/>
  <p:tag name="IGUANATEXSIZE" val="26"/>
  <p:tag name="IGUANATEXCURSOR" val="2029"/>
  <p:tag name="TRANSPARENCY" val="True"/>
  <p:tag name="FILENAME" val=""/>
  <p:tag name="INPUTTYPE" val="0"/>
  <p:tag name="LATEXENGINEID" val="0"/>
  <p:tag name="TEMPFOLDER" val="C:\Users\chrdor01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118.485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X_1&#10;\end{align*}&#10;\end{document}"/>
  <p:tag name="IGUANATEXSIZE" val="24"/>
  <p:tag name="IGUANATEXCURSOR" val="1913"/>
  <p:tag name="TRANSPARENCY" val="True"/>
  <p:tag name="FILENAME" val=""/>
  <p:tag name="INPUTTYPE" val="0"/>
  <p:tag name="LATEXENGINEID" val="0"/>
  <p:tag name="TEMPFOLDER" val="C:\Users\chrdor01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125.984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X_2&#10;\end{align*}&#10;\end{document}"/>
  <p:tag name="IGUANATEXSIZE" val="24"/>
  <p:tag name="IGUANATEXCURSOR" val="1913"/>
  <p:tag name="TRANSPARENCY" val="True"/>
  <p:tag name="FILENAME" val=""/>
  <p:tag name="INPUTTYPE" val="0"/>
  <p:tag name="LATEXENGINEID" val="0"/>
  <p:tag name="TEMPFOLDER" val="C:\Users\chrdor01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373"/>
  <p:tag name="ORIGINALWIDTH" val="122.234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X_3&#10;\end{align*}&#10;\end{document}"/>
  <p:tag name="IGUANATEXSIZE" val="24"/>
  <p:tag name="IGUANATEXCURSOR" val="1913"/>
  <p:tag name="TRANSPARENCY" val="True"/>
  <p:tag name="FILENAME" val=""/>
  <p:tag name="INPUTTYPE" val="0"/>
  <p:tag name="LATEXENGINEID" val="0"/>
  <p:tag name="TEMPFOLDER" val="C:\Users\chrdor01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4.462"/>
  <p:tag name="ORIGINALWIDTH" val="762.654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\rho^2 = - \frac{C^2}{(C\wdg n)^2}&#10;\end{align*}&#10;\end{document}"/>
  <p:tag name="IGUANATEXSIZE" val="26"/>
  <p:tag name="IGUANATEXCURSOR" val="1944"/>
  <p:tag name="TRANSPARENCY" val="True"/>
  <p:tag name="FILENAME" val=""/>
  <p:tag name="INPUTTYPE" val="0"/>
  <p:tag name="LATEXENGINEID" val="0"/>
  <p:tag name="TEMPFOLDER" val="C:\Users\chrdor01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3921"/>
  <p:tag name="ORIGINALWIDTH" val="449.943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\color{white}&#10;&#10;&#10;\begin{document}&#10;\begin{align*}&#10;C \wdg n = 0&#10;\end{align*}&#10;\end{document}"/>
  <p:tag name="IGUANATEXSIZE" val="26"/>
  <p:tag name="IGUANATEXCURSOR" val="1921"/>
  <p:tag name="TRANSPARENCY" val="True"/>
  <p:tag name="FILENAME" val=""/>
  <p:tag name="INPUTTYPE" val="0"/>
  <p:tag name="LATEXENGINEID" val="0"/>
  <p:tag name="TEMPFOLDER" val="C:\Users\chrdor01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1049.11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P = A_1 \wdg A_2 \wdg A_3 \wdg A_4&#10;\end{align*}&#10;\end{document}"/>
  <p:tag name="IGUANATEXSIZE" val="26"/>
  <p:tag name="IGUANATEXCURSOR" val="1944"/>
  <p:tag name="TRANSPARENCY" val="True"/>
  <p:tag name="FILENAME" val=""/>
  <p:tag name="INPUTTYPE" val="0"/>
  <p:tag name="LATEXENGINEID" val="0"/>
  <p:tag name="TEMPFOLDER" val="C:\Users\chrdor01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1571.05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X = \alpha_1 A_1+ \alpha_2 A_2 + \alpha_3 A_3 + \delta n&#10;\end{align*}&#10;\end{document}"/>
  <p:tag name="IGUANATEXSIZE" val="26"/>
  <p:tag name="IGUANATEXCURSOR" val="1927"/>
  <p:tag name="TRANSPARENCY" val="True"/>
  <p:tag name="FILENAME" val=""/>
  <p:tag name="INPUTTYPE" val="0"/>
  <p:tag name="LATEXENGINEID" val="0"/>
  <p:tag name="TEMPFOLDER" val="C:\Users\chrdor01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446.944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P \wdg n = 0&#10;\end{align*}&#10;\end{document}"/>
  <p:tag name="IGUANATEXSIZE" val="26"/>
  <p:tag name="IGUANATEXCURSOR" val="1922"/>
  <p:tag name="TRANSPARENCY" val="True"/>
  <p:tag name="FILENAME" val=""/>
  <p:tag name="INPUTTYPE" val="0"/>
  <p:tag name="LATEXENGINEID" val="0"/>
  <p:tag name="TEMPFOLDER" val="C:\Users\chrdor01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98952"/>
  <p:tag name="ORIGINALWIDTH" val="483.689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&#10;\definecolor{myGrey}{RGB}{62,62,64}&#10;\color{myGrey}&#10;%\color{white}&#10;&#10;&#10;\begin{document}&#10;\begin{align*}&#10;P = L \wdg A&#10;\end{align*}&#10;\end{document}"/>
  <p:tag name="IGUANATEXSIZE" val="26"/>
  <p:tag name="IGUANATEXCURSOR" val="1922"/>
  <p:tag name="TRANSPARENCY" val="True"/>
  <p:tag name="FILENAME" val=""/>
  <p:tag name="INPUTTYPE" val="0"/>
  <p:tag name="LATEXENGINEID" val="0"/>
  <p:tag name="TEMPFOLDER" val="C:\Users\chrdor01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602.924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S=e_1e_2e_3\ebar&#10;\end{align*}&#10;\end{document}"/>
  <p:tag name="IGUANATEXSIZE" val="26"/>
  <p:tag name="IGUANATEXCURSOR" val="2050"/>
  <p:tag name="TRANSPARENCY" val="True"/>
  <p:tag name="FILENAME" val=""/>
  <p:tag name="INPUTTYPE" val="0"/>
  <p:tag name="LATEXENGINEID" val="0"/>
  <p:tag name="TEMPFOLDER" val="C:\Users\chrdor01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"/>
  <p:tag name="ORIGINALWIDTH" val="67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\color{white}&#10;&#10;&#10;\begin{document}&#10;\begin{align*}&#10;\frac{-2 X \dt n}{X\dt n \, n \dt n} = \infty&#10;\end{align*}&#10;\end{document}"/>
  <p:tag name="IGUANATEXSIZE" val="26"/>
  <p:tag name="IGUANATEXCURSOR" val="2012"/>
  <p:tag name="TRANSPARENCY" val="True"/>
  <p:tag name="FILENAME" val=""/>
  <p:tag name="INPUTTYPE" val="0"/>
  <p:tag name="LATEXENGINEID" val="0"/>
  <p:tag name="TEMPFOLDER" val="C:\Users\chrdor01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4.462"/>
  <p:tag name="ORIGINALWIDTH" val="679.4151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\rho^2 = \frac{P^2}{(P\wdg n)^2}&#10;\end{align*}&#10;\end{document}"/>
  <p:tag name="IGUANATEXSIZE" val="26"/>
  <p:tag name="IGUANATEXCURSOR" val="2129"/>
  <p:tag name="TRANSPARENCY" val="True"/>
  <p:tag name="FILENAME" val=""/>
  <p:tag name="INPUTTYPE" val="0"/>
  <p:tag name="LATEXENGINEID" val="0"/>
  <p:tag name="TEMPFOLDER" val="C:\Users\chrdor01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.7162"/>
  <p:tag name="ORIGINALWIDTH" val="813.6484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\cos\theta = \frac{L_1 \dt L_2}{|L_1| |L_2|}&#10;\end{align*}&#10;\end{document}"/>
  <p:tag name="IGUANATEXSIZE" val="26"/>
  <p:tag name="IGUANATEXCURSOR" val="2140"/>
  <p:tag name="TRANSPARENCY" val="True"/>
  <p:tag name="FILENAME" val=""/>
  <p:tag name="INPUTTYPE" val="0"/>
  <p:tag name="LATEXENGINEID" val="0"/>
  <p:tag name="TEMPFOLDER" val="C:\Users\chrdor01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7.9416"/>
  <p:tag name="ORIGINALWIDTH" val="1439.8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-eXe &amp;= n +2x - x^2 \nbar \\&#10;&amp;= x^2 \Bigl(-\nbar + \frac{2x}{x^2} + \frac{1}{x^2} n \Bigr)  &#10;\end{align*}&#10;\end{document}"/>
  <p:tag name="IGUANATEXSIZE" val="26"/>
  <p:tag name="IGUANATEXCURSOR" val="2139"/>
  <p:tag name="TRANSPARENCY" val="True"/>
  <p:tag name="FILENAME" val=""/>
  <p:tag name="INPUTTYPE" val="0"/>
  <p:tag name="LATEXENGINEID" val="0"/>
  <p:tag name="TEMPFOLDER" val="C:\Users\chrdor01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.7334"/>
  <p:tag name="ORIGINALWIDTH" val="1130.10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P = e_1e_2 N, \quad P^2 = -1&#10;\end{align*}&#10;\end{document}"/>
  <p:tag name="IGUANATEXSIZE" val="26"/>
  <p:tag name="IGUANATEXCURSOR" val="2126"/>
  <p:tag name="TRANSPARENCY" val="True"/>
  <p:tag name="FILENAME" val=""/>
  <p:tag name="INPUTTYPE" val="0"/>
  <p:tag name="LATEXENGINEID" val="0"/>
  <p:tag name="TEMPFOLDER" val="C:\Users\chrdor01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3756"/>
  <p:tag name="ORIGINALWIDTH" val="605.924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P e_1 = - e_1 P&#10;\end{align*}&#10;\end{document}"/>
  <p:tag name="IGUANATEXSIZE" val="26"/>
  <p:tag name="IGUANATEXCURSOR" val="2050"/>
  <p:tag name="TRANSPARENCY" val="True"/>
  <p:tag name="FILENAME" val=""/>
  <p:tag name="INPUTTYPE" val="0"/>
  <p:tag name="LATEXENGINEID" val="0"/>
  <p:tag name="TEMPFOLDER" val="C:\Users\chrdor01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2373"/>
  <p:tag name="ORIGINALWIDTH" val="526.434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Pe_3 = e_3 P&#10;\end{align*}&#10;\end{document}"/>
  <p:tag name="IGUANATEXSIZE" val="26"/>
  <p:tag name="IGUANATEXCURSOR" val="2110"/>
  <p:tag name="TRANSPARENCY" val="True"/>
  <p:tag name="FILENAME" val=""/>
  <p:tag name="INPUTTYPE" val="0"/>
  <p:tag name="LATEXENGINEID" val="0"/>
  <p:tag name="TEMPFOLDER" val="C:\Users\chrdor01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3961"/>
  <p:tag name="ORIGINALWIDTH" val="389.951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L = a N&#10;\end{align*}&#10;\end{document}"/>
  <p:tag name="IGUANATEXSIZE" val="26"/>
  <p:tag name="IGUANATEXCURSOR" val="2105"/>
  <p:tag name="TRANSPARENCY" val="True"/>
  <p:tag name="FILENAME" val=""/>
  <p:tag name="INPUTTYPE" val="0"/>
  <p:tag name="LATEXENGINEID" val="0"/>
  <p:tag name="TEMPFOLDER" val="C:\Users\chrdor01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585.676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L' = - PLP&#10;\end{align*}&#10;\end{document}"/>
  <p:tag name="IGUANATEXSIZE" val="26"/>
  <p:tag name="IGUANATEXCURSOR" val="2108"/>
  <p:tag name="TRANSPARENCY" val="True"/>
  <p:tag name="FILENAME" val=""/>
  <p:tag name="INPUTTYPE" val="0"/>
  <p:tag name="LATEXENGINEID" val="0"/>
  <p:tag name="TEMPFOLDER" val="C:\Users\chrdor01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585.676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L' = - PLP&#10;\end{align*}&#10;\end{document}"/>
  <p:tag name="IGUANATEXSIZE" val="26"/>
  <p:tag name="IGUANATEXCURSOR" val="2049"/>
  <p:tag name="TRANSPARENCY" val="True"/>
  <p:tag name="FILENAME" val=""/>
  <p:tag name="INPUTTYPE" val="0"/>
  <p:tag name="LATEXENGINEID" val="0"/>
  <p:tag name="TEMPFOLDER" val="C:\Users\chrdor01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8.2115"/>
  <p:tag name="ORIGINALWIDTH" val="1050.619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X \wdg M_1 = X \wdg M_2 &amp;= 0 \\&#10;X \wdg (M_1^\ast \wdg M_2^\ast)^\ast &amp;= 0&#10;\end{align*}&#10;\end{document}"/>
  <p:tag name="IGUANATEXSIZE" val="26"/>
  <p:tag name="IGUANATEXCURSOR" val="2168"/>
  <p:tag name="TRANSPARENCY" val="True"/>
  <p:tag name="FILENAME" val=""/>
  <p:tag name="INPUTTYPE" val="0"/>
  <p:tag name="LATEXENGINEID" val="0"/>
  <p:tag name="TEMPFOLDER" val="C:\Users\chrdor01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"/>
  <p:tag name="ORIGINALWIDTH" val="59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C, \quad C^2=0&#10;\end{align*}&#10;\end{document}"/>
  <p:tag name="IGUANATEXSIZE" val="26"/>
  <p:tag name="IGUANATEXCURSOR" val="1970"/>
  <p:tag name="TRANSPARENCY" val="True"/>
  <p:tag name="FILENAME" val=""/>
  <p:tag name="INPUTTYPE" val="0"/>
  <p:tag name="LATEXENGINEID" val="0"/>
  <p:tag name="TEMPFOLDER" val="C:\Users\chrdor01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1382.8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B = (L_1^\ast \wdg L_2^\ast)^\ast = I ( L_1 \crs L_2)&#10;\end{align*}&#10;\end{document}"/>
  <p:tag name="IGUANATEXSIZE" val="26"/>
  <p:tag name="IGUANATEXCURSOR" val="2151"/>
  <p:tag name="TRANSPARENCY" val="True"/>
  <p:tag name="FILENAME" val=""/>
  <p:tag name="INPUTTYPE" val="0"/>
  <p:tag name="LATEXENGINEID" val="0"/>
  <p:tag name="TEMPFOLDER" val="C:\Users\chrdor01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3.6821"/>
  <p:tag name="ORIGINALWIDTH" val="538.43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B^2 = &#10;\begin{cases}&#10;&gt; 0 &amp; \\&#10;0 &amp; \\&#10;&lt; 0 &amp; &#10;\end{cases}&#10;\end{align*}&#10;\end{document}"/>
  <p:tag name="IGUANATEXSIZE" val="26"/>
  <p:tag name="IGUANATEXCURSOR" val="2130"/>
  <p:tag name="TRANSPARENCY" val="True"/>
  <p:tag name="FILENAME" val=""/>
  <p:tag name="INPUTTYPE" val="0"/>
  <p:tag name="LATEXENGINEID" val="0"/>
  <p:tag name="TEMPFOLDER" val="C:\Users\chrdor01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5.4856"/>
  <p:tag name="ORIGINALWIDTH" val="1743.53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B = (P^\ast \wdg L^\ast)^\ast = (IP) \dt L = I \la P L \ra_3&#10;\end{align*}&#10;\end{document}"/>
  <p:tag name="IGUANATEXSIZE" val="26"/>
  <p:tag name="IGUANATEXCURSOR" val="2158"/>
  <p:tag name="TRANSPARENCY" val="True"/>
  <p:tag name="FILENAME" val=""/>
  <p:tag name="INPUTTYPE" val="0"/>
  <p:tag name="LATEXENGINEID" val="0"/>
  <p:tag name="TEMPFOLDER" val="C:\Users\chrdor01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3.6821"/>
  <p:tag name="ORIGINALWIDTH" val="538.4327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B^2 = &#10;\begin{cases}&#10;&gt; 0 &amp; \\&#10;0 &amp; \\&#10;&lt; 0 &amp; &#10;\end{cases}&#10;\end{align*}&#10;\end{document}"/>
  <p:tag name="IGUANATEXSIZE" val="26"/>
  <p:tag name="IGUANATEXCURSOR" val="2130"/>
  <p:tag name="TRANSPARENCY" val="True"/>
  <p:tag name="FILENAME" val=""/>
  <p:tag name="INPUTTYPE" val="0"/>
  <p:tag name="LATEXENGINEID" val="0"/>
  <p:tag name="TEMPFOLDER" val="C:\Users\chrdor01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48929"/>
  <p:tag name="ORIGINALWIDTH" val="838.3953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\color{white}&#10;&#10;&#10;\begin{document}&#10;\begin{align*}&#10;n \wdg L = n \wdg P = 0&#10;\end{align*}&#10;\end{document}"/>
  <p:tag name="IGUANATEXSIZE" val="26"/>
  <p:tag name="IGUANATEXCURSOR" val="2049"/>
  <p:tag name="TRANSPARENCY" val="True"/>
  <p:tag name="FILENAME" val=""/>
  <p:tag name="INPUTTYPE" val="0"/>
  <p:tag name="LATEXENGINEID" val="0"/>
  <p:tag name="TEMPFOLDER" val="C:\Users\chrdor01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643.419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L = I \la S_1 S_2\ra_2&#10;\end{align*}&#10;\end{document}"/>
  <p:tag name="IGUANATEXSIZE" val="26"/>
  <p:tag name="IGUANATEXCURSOR" val="2120"/>
  <p:tag name="TRANSPARENCY" val="True"/>
  <p:tag name="FILENAME" val=""/>
  <p:tag name="INPUTTYPE" val="0"/>
  <p:tag name="LATEXENGINEID" val="0"/>
  <p:tag name="TEMPFOLDER" val="C:\Users\chrdor01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3.6821"/>
  <p:tag name="ORIGINALWIDTH" val="798.6502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qrt}{{\textstyle \frac{1}{4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\newcommand{\nbar}{\bar{n}}&#10;\newcommand{\ebar}{\bar{e}}&#10;\newcommand{\Trev}{\tilde{T}}&#10;&#10;\definecolor{myGrey}{RGB}{62,62,64}&#10;\color{myGrey}&#10;%\color{white}&#10;&#10;&#10;\begin{document}&#10;\begin{align*}&#10;P\dt S = &#10;\begin{cases}&#10;&gt;1 &amp; \\&#10;-1 \cdots 1 &amp; \\&#10;&lt;-1 &amp; &#10;\end{cases}&#10;\end{align*}&#10;\end{document}"/>
  <p:tag name="IGUANATEXSIZE" val="26"/>
  <p:tag name="IGUANATEXCURSOR" val="2141"/>
  <p:tag name="TRANSPARENCY" val="True"/>
  <p:tag name="FILENAME" val=""/>
  <p:tag name="INPUTTYPE" val="0"/>
  <p:tag name="LATEXENGINEID" val="0"/>
  <p:tag name="TEMPFOLDER" val="C:\Users\chrdor01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6.5"/>
  <p:tag name="ORIGINALWIDTH" val="1240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r}{\bm{r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newcommand{\gi}{\gamma_{1}}&#10;\newcommand{\gj}{\gamma_{2}}&#10;\newcommand{\gk}{\gamma_{3}}&#10;\newcommand{\go}{\gamma_{0}}&#10;\newcommand{\igk}{i\gamma_{3}}&#10;\newcommand{\gamua}{\gamma^\alpha}&#10;\newcommand{\gamda}{\gamma_\alpha}&#10;\newcommand{\gamum}{\gamma^\mu}&#10;\newcommand{\gamdm}{\gamma_\mu}&#10;\newcommand{\gamun}{\gamma^\nu}&#10;\newcommand{\gamdn}{\gamma_\nu}&#10;\newcommand{\alp}{\alpha}&#10;\newcommand{\gam}{\gamma}&#10;\newcommand{\lam}{\lambda}&#10;\newcommand{\cx}{\mathrm{x}}&#10;\newcommand{\snh}[1]{\mathrm{sh}(#1)}&#10;\newcommand{\csh}[1]{\mathrm{ch}(#1)}&#10;\newcommand{\tnh}[1]{\mathrm{th}(#1)}&#10;\newcommand{\et}[1]{e^{#1}}&#10;\newcommand{\grad}{\nabla}&#10;\newcommand{\bgrad}{\mb{\grad}} &#10;\newcommand{\frm}[1]{#1}&#10;\newcommand{\deriv}[2]{\frac{\partial #1}{\partial #2}}&#10;\newcommand{\dgrad}{\dot{\grad}}&#10;&#10;\definecolor{myGrey}{RGB}{62,62,64}&#10;\color{myGrey}&#10;%\color{white}&#10;&#10;&#10;\begin{document}&#10;\begin{align*}&#10;\frac{X}{X \dt n} - \frac{C}{C\dt n} = \frac{(X \wdg C)\dt n}{X\dt n \, C \dt n} &#10;\end{align*}&#10;\end{document}"/>
  <p:tag name="IGUANATEXSIZE" val="26"/>
  <p:tag name="IGUANATEXCURSOR" val="2030"/>
  <p:tag name="TRANSPARENCY" val="True"/>
  <p:tag name="FILENAME" val=""/>
  <p:tag name="INPUTTYPE" val="0"/>
  <p:tag name="LATEXENGINEID" val="0"/>
  <p:tag name="TEMPFOLDER" val="C:\Users\chrdor01\temp\"/>
</p:tagLst>
</file>

<file path=ppt/theme/theme1.xml><?xml version="1.0" encoding="utf-8"?>
<a:theme xmlns:a="http://schemas.openxmlformats.org/drawingml/2006/main" name="Office Theme">
  <a:themeElements>
    <a:clrScheme name="Geometric Algebra">
      <a:dk1>
        <a:srgbClr val="3E3E40"/>
      </a:dk1>
      <a:lt1>
        <a:sysClr val="window" lastClr="FFFFFF"/>
      </a:lt1>
      <a:dk2>
        <a:srgbClr val="8C8C8C"/>
      </a:dk2>
      <a:lt2>
        <a:srgbClr val="35AFA9"/>
      </a:lt2>
      <a:accent1>
        <a:srgbClr val="007997"/>
      </a:accent1>
      <a:accent2>
        <a:srgbClr val="85E8BA"/>
      </a:accent2>
      <a:accent3>
        <a:srgbClr val="004983"/>
      </a:accent3>
      <a:accent4>
        <a:srgbClr val="F4F4F4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0" rIns="0" bIns="0" rtlCol="0">
        <a:spAutoFit/>
      </a:bodyPr>
      <a:lstStyle>
        <a:defPPr>
          <a:spcAft>
            <a:spcPts val="600"/>
          </a:spcAft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6515</TotalTime>
  <Words>993</Words>
  <Application>Microsoft Office PowerPoint</Application>
  <PresentationFormat>On-screen Show (16:9)</PresentationFormat>
  <Paragraphs>199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Geometric Algebra</vt:lpstr>
      <vt:lpstr>Motivation</vt:lpstr>
      <vt:lpstr>Inner product and distance</vt:lpstr>
      <vt:lpstr>Inner product and distance</vt:lpstr>
      <vt:lpstr>Origin and coordinates</vt:lpstr>
      <vt:lpstr>Origin and coordinates</vt:lpstr>
      <vt:lpstr>Is this Euclidean geometry?</vt:lpstr>
      <vt:lpstr>Summary of idea</vt:lpstr>
      <vt:lpstr>1D conformal GA</vt:lpstr>
      <vt:lpstr>Transformations</vt:lpstr>
      <vt:lpstr>Null generators</vt:lpstr>
      <vt:lpstr>Dilations</vt:lpstr>
      <vt:lpstr>Unification</vt:lpstr>
      <vt:lpstr>Geometric primitives</vt:lpstr>
      <vt:lpstr>Lines as trivectors</vt:lpstr>
      <vt:lpstr>Circles</vt:lpstr>
      <vt:lpstr>4-vectors</vt:lpstr>
      <vt:lpstr>5D representation of 3D space</vt:lpstr>
      <vt:lpstr>Angles and inversion</vt:lpstr>
      <vt:lpstr>Reflection</vt:lpstr>
      <vt:lpstr>Intersection</vt:lpstr>
      <vt:lpstr>Intersection</vt:lpstr>
      <vt:lpstr>Intersection</vt:lpstr>
      <vt:lpstr>Resources</vt:lpstr>
    </vt:vector>
  </TitlesOfParts>
  <Company>Arm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 Doran</dc:creator>
  <cp:lastModifiedBy>Chris Doran</cp:lastModifiedBy>
  <cp:revision>345</cp:revision>
  <dcterms:created xsi:type="dcterms:W3CDTF">2015-03-03T13:28:34Z</dcterms:created>
  <dcterms:modified xsi:type="dcterms:W3CDTF">2015-11-08T16:24:43Z</dcterms:modified>
</cp:coreProperties>
</file>