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8" r:id="rId13"/>
    <p:sldId id="299" r:id="rId14"/>
    <p:sldId id="301" r:id="rId15"/>
    <p:sldId id="300" r:id="rId16"/>
    <p:sldId id="302" r:id="rId17"/>
    <p:sldId id="304" r:id="rId18"/>
    <p:sldId id="303" r:id="rId19"/>
    <p:sldId id="305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286" r:id="rId29"/>
  </p:sldIdLst>
  <p:sldSz cx="9144000" cy="5143500" type="screen16x9"/>
  <p:notesSz cx="6858000" cy="9144000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6" autoAdjust="0"/>
    <p:restoredTop sz="96198" autoAdjust="0"/>
  </p:normalViewPr>
  <p:slideViewPr>
    <p:cSldViewPr snapToObjects="1">
      <p:cViewPr>
        <p:scale>
          <a:sx n="130" d="100"/>
          <a:sy n="130" d="100"/>
        </p:scale>
        <p:origin x="-888" y="-456"/>
      </p:cViewPr>
      <p:guideLst>
        <p:guide orient="horz" pos="826"/>
        <p:guide orient="horz" pos="2414"/>
        <p:guide orient="horz" pos="1592"/>
        <p:guide orient="horz" pos="2159"/>
        <p:guide orient="horz" pos="1081"/>
        <p:guide pos="1916"/>
        <p:guide pos="1463"/>
        <p:guide pos="4297"/>
        <p:guide pos="288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95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263D-BE7B-41CB-A452-A64594516A3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9049-0C35-4A94-BC87-3EE767BE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1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C06E-65D4-4CC2-B345-9F25CE0DBBC4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9D0C-A623-4134-ACE2-8871D95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7B33-9D94-437F-A20B-8BFA82417D40}" type="datetime1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337B-ABAC-442C-9708-72A06255798E}" type="datetime1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63A-B911-47DD-982F-B9B5D0F839D3}" type="datetime1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8229600" cy="65314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26570"/>
            <a:ext cx="457201" cy="4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4742-147F-4825-A015-3CB86B608FC1}" type="datetime1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003C-4227-4696-BFCF-1F7456AC2B5F}" type="datetime1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A1F6-6C4F-47AD-8BF9-B92975FCBA67}" type="datetime1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D4D-CF8E-4775-8D2E-D873B7F9B53B}" type="datetime1">
              <a:rPr lang="en-GB" smtClean="0"/>
              <a:t>20/11/2015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E0E-D6E0-452F-9047-36E8BAC66091}" type="datetime1">
              <a:rPr lang="en-GB" smtClean="0"/>
              <a:t>20/11/2015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5025-CACB-4394-A7D6-8687D1BAF894}" type="datetime1">
              <a:rPr lang="en-GB" smtClean="0"/>
              <a:t>20/11/2015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8D3C-C7B9-42E1-9D72-B22685548B29}" type="datetime1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8" indent="0">
              <a:buNone/>
              <a:defRPr sz="2000"/>
            </a:lvl6pPr>
            <a:lvl7pPr marL="2742837" indent="0">
              <a:buNone/>
              <a:defRPr sz="2000"/>
            </a:lvl7pPr>
            <a:lvl8pPr marL="3199978" indent="0">
              <a:buNone/>
              <a:defRPr sz="2000"/>
            </a:lvl8pPr>
            <a:lvl9pPr marL="36571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3347-173D-48F0-B256-5111788141DC}" type="datetime1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D149-B732-4901-B4FD-02CF7BCB0915}" type="datetime1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273843"/>
          </a:xfrm>
          <a:prstGeom prst="rect">
            <a:avLst/>
          </a:prstGeom>
          <a:solidFill>
            <a:schemeClr val="bg1"/>
          </a:solidFill>
        </p:spPr>
        <p:txBody>
          <a:bodyPr vert="horz" lIns="91428" tIns="45714" rIns="91428" bIns="45714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L8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3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2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1.png"/><Relationship Id="rId2" Type="http://schemas.openxmlformats.org/officeDocument/2006/relationships/tags" Target="../tags/tag33.xml"/><Relationship Id="rId16" Type="http://schemas.openxmlformats.org/officeDocument/2006/relationships/image" Target="../media/image45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0.png"/><Relationship Id="rId5" Type="http://schemas.openxmlformats.org/officeDocument/2006/relationships/tags" Target="../tags/tag36.xml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tags" Target="../tags/tag35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9.png"/><Relationship Id="rId5" Type="http://schemas.openxmlformats.org/officeDocument/2006/relationships/tags" Target="../tags/tag43.xml"/><Relationship Id="rId10" Type="http://schemas.openxmlformats.org/officeDocument/2006/relationships/image" Target="../media/image48.png"/><Relationship Id="rId4" Type="http://schemas.openxmlformats.org/officeDocument/2006/relationships/tags" Target="../tags/tag42.xm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5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10.xml"/><Relationship Id="rId10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15.xml"/><Relationship Id="rId10" Type="http://schemas.openxmlformats.org/officeDocument/2006/relationships/image" Target="../media/image15.png"/><Relationship Id="rId4" Type="http://schemas.openxmlformats.org/officeDocument/2006/relationships/tags" Target="../tags/tag1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1.png"/><Relationship Id="rId2" Type="http://schemas.openxmlformats.org/officeDocument/2006/relationships/tags" Target="../tags/tag17.xml"/><Relationship Id="rId16" Type="http://schemas.openxmlformats.org/officeDocument/2006/relationships/image" Target="../media/image25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0.png"/><Relationship Id="rId5" Type="http://schemas.openxmlformats.org/officeDocument/2006/relationships/tags" Target="../tags/tag20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19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5.xml"/><Relationship Id="rId16" Type="http://schemas.openxmlformats.org/officeDocument/2006/relationships/image" Target="../media/image3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9.png"/><Relationship Id="rId5" Type="http://schemas.openxmlformats.org/officeDocument/2006/relationships/tags" Target="../tags/tag28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225" y="1716321"/>
            <a:ext cx="6467256" cy="720414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Geometric Algebra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" y="2104724"/>
            <a:ext cx="2096725" cy="77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591780" y="2392064"/>
            <a:ext cx="621069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717" y="3860634"/>
            <a:ext cx="18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Dr Chris Doran</a:t>
            </a:r>
          </a:p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ARM Research</a:t>
            </a:r>
          </a:p>
        </p:txBody>
      </p:sp>
      <p:pic>
        <p:nvPicPr>
          <p:cNvPr id="8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-14263" y="1699680"/>
            <a:ext cx="1343885" cy="1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935" y="2498297"/>
            <a:ext cx="4815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/>
              <a:t>8</a:t>
            </a:r>
            <a:r>
              <a:rPr lang="en-GB" sz="2000" dirty="0" smtClean="0"/>
              <a:t>. Unification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71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52120" y="3003393"/>
            <a:ext cx="3150349" cy="817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041650" y="3018228"/>
            <a:ext cx="2115235" cy="802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06515" y="3014555"/>
            <a:ext cx="2115235" cy="802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41830" y="1806665"/>
            <a:ext cx="2115055" cy="802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6515" y="1806665"/>
            <a:ext cx="2115235" cy="802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Geometries and Klein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996575"/>
            <a:ext cx="441049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Understand geometries in terms of the underlying transformation groups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9" y="2203897"/>
            <a:ext cx="1686001" cy="227838"/>
          </a:xfrm>
          <a:prstGeom prst="rect">
            <a:avLst/>
          </a:prstGeom>
        </p:spPr>
      </p:pic>
      <p:pic>
        <p:nvPicPr>
          <p:cNvPr id="2052" name="Picture 4" descr="http://ecx.images-amazon.com/images/I/41rpnapcnf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78" y="0"/>
            <a:ext cx="1871413" cy="24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515" y="1806665"/>
            <a:ext cx="211599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Euclidean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1650" y="1806665"/>
            <a:ext cx="22054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Affine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5" y="2242378"/>
            <a:ext cx="1660245" cy="2357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15" y="3013987"/>
            <a:ext cx="21152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Projective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7" y="3426957"/>
            <a:ext cx="1523543" cy="2773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1650" y="3013987"/>
            <a:ext cx="21152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Conformal 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28" y="3419032"/>
            <a:ext cx="2989632" cy="285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70" y="3422995"/>
            <a:ext cx="1428445" cy="2813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52120" y="3013987"/>
            <a:ext cx="3150349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Mobius /</a:t>
            </a:r>
            <a:r>
              <a:rPr lang="en-GB" sz="2000" dirty="0" err="1" smtClean="0"/>
              <a:t>Inversive</a:t>
            </a:r>
            <a:endParaRPr lang="en-GB" sz="20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06514" y="4154738"/>
            <a:ext cx="2115235" cy="802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06514" y="4199188"/>
            <a:ext cx="211599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Spherical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" y="4497123"/>
            <a:ext cx="1331366" cy="28529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039449" y="4172924"/>
            <a:ext cx="2115055" cy="802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039449" y="4199188"/>
            <a:ext cx="211505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/>
              <a:t>non-Euclidean</a:t>
            </a: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96" y="4536707"/>
            <a:ext cx="1121359" cy="2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26595" y="4097949"/>
            <a:ext cx="2790310" cy="9490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9" y="283577"/>
            <a:ext cx="8229600" cy="653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Geometries and Klein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1500" y="1302174"/>
            <a:ext cx="4635515" cy="19896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36684" y="2974616"/>
            <a:ext cx="182980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Projective</a:t>
            </a:r>
          </a:p>
        </p:txBody>
      </p:sp>
      <p:sp>
        <p:nvSpPr>
          <p:cNvPr id="7" name="Oval 6"/>
          <p:cNvSpPr/>
          <p:nvPr/>
        </p:nvSpPr>
        <p:spPr>
          <a:xfrm>
            <a:off x="746575" y="1619386"/>
            <a:ext cx="3578292" cy="127685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16705" y="2562313"/>
            <a:ext cx="199245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Affine</a:t>
            </a:r>
          </a:p>
        </p:txBody>
      </p:sp>
      <p:sp>
        <p:nvSpPr>
          <p:cNvPr id="9" name="Oval 8"/>
          <p:cNvSpPr/>
          <p:nvPr/>
        </p:nvSpPr>
        <p:spPr>
          <a:xfrm>
            <a:off x="1376644" y="1799406"/>
            <a:ext cx="2114445" cy="713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16705" y="2067258"/>
            <a:ext cx="1301197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Euclidean</a:t>
            </a:r>
          </a:p>
        </p:txBody>
      </p:sp>
      <p:sp>
        <p:nvSpPr>
          <p:cNvPr id="13" name="Oval 12"/>
          <p:cNvSpPr/>
          <p:nvPr/>
        </p:nvSpPr>
        <p:spPr>
          <a:xfrm>
            <a:off x="5157065" y="1428115"/>
            <a:ext cx="3646819" cy="28915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147175" y="3831890"/>
            <a:ext cx="13525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Conformal</a:t>
            </a:r>
          </a:p>
        </p:txBody>
      </p:sp>
      <p:sp>
        <p:nvSpPr>
          <p:cNvPr id="15" name="Oval 14"/>
          <p:cNvSpPr/>
          <p:nvPr/>
        </p:nvSpPr>
        <p:spPr>
          <a:xfrm>
            <a:off x="5510709" y="2394476"/>
            <a:ext cx="1236913" cy="12080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607115" y="2841780"/>
            <a:ext cx="1140507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17" name="Oval 16"/>
          <p:cNvSpPr/>
          <p:nvPr/>
        </p:nvSpPr>
        <p:spPr>
          <a:xfrm>
            <a:off x="6615528" y="1491630"/>
            <a:ext cx="1151827" cy="1222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42230" y="1896675"/>
            <a:ext cx="1275662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Euclidean</a:t>
            </a:r>
          </a:p>
        </p:txBody>
      </p:sp>
      <p:sp>
        <p:nvSpPr>
          <p:cNvPr id="19" name="Oval 18"/>
          <p:cNvSpPr/>
          <p:nvPr/>
        </p:nvSpPr>
        <p:spPr>
          <a:xfrm>
            <a:off x="7235695" y="2815505"/>
            <a:ext cx="1116725" cy="10875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227295" y="2976795"/>
            <a:ext cx="1080119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non-Euclidean</a:t>
            </a:r>
          </a:p>
        </p:txBody>
      </p:sp>
      <p:sp>
        <p:nvSpPr>
          <p:cNvPr id="23" name="Oval 22"/>
          <p:cNvSpPr/>
          <p:nvPr/>
        </p:nvSpPr>
        <p:spPr>
          <a:xfrm>
            <a:off x="1466655" y="3602509"/>
            <a:ext cx="2790310" cy="1129481"/>
          </a:xfrm>
          <a:prstGeom prst="ellipse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26695" y="4191930"/>
            <a:ext cx="1530170" cy="45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Euclidean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1780" y="3749138"/>
            <a:ext cx="139515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Conformal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41630" y="4641980"/>
            <a:ext cx="2205245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Affine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00" y="996575"/>
            <a:ext cx="22502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Projective viewpoint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2050" y="996575"/>
            <a:ext cx="24776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Conformal viewpoint</a:t>
            </a:r>
          </a:p>
        </p:txBody>
      </p:sp>
    </p:spTree>
    <p:extLst>
      <p:ext uri="{BB962C8B-B14F-4D97-AF65-F5344CB8AC3E}">
        <p14:creationId xmlns:p14="http://schemas.microsoft.com/office/powerpoint/2010/main" val="119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1048838"/>
            <a:ext cx="7380820" cy="107721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Have seen that we can perform dilations with rotors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Every linear transformation is rotation + dilation + rotation via SVD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Trick is to double size of space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2256715"/>
            <a:ext cx="6562896" cy="32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35" y="2751770"/>
            <a:ext cx="21602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Null basis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5" y="2781970"/>
            <a:ext cx="3576066" cy="291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6535" y="3561860"/>
            <a:ext cx="373121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Define bivector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8" y="4137076"/>
            <a:ext cx="1646377" cy="717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4266812"/>
            <a:ext cx="1735531" cy="2813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3427412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32040" y="3561860"/>
            <a:ext cx="36004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Construct group from constraint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6" y="4000610"/>
            <a:ext cx="1327404" cy="2813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2040" y="4461960"/>
            <a:ext cx="387043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Keeps null spaces separate. Within null space give general linear group.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30" y="1472551"/>
            <a:ext cx="1313372" cy="2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6555" y="1958809"/>
            <a:ext cx="5726059" cy="110799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Every matrix group can be realised as a rotor group in some suitable space. There is often more than one way to do this.</a:t>
            </a:r>
          </a:p>
        </p:txBody>
      </p:sp>
      <p:pic>
        <p:nvPicPr>
          <p:cNvPr id="3074" name="Picture 2" descr="https://upload.wikimedia.org/wikipedia/en/e/e8/Elie_Car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94" y="0"/>
            <a:ext cx="2655805" cy="34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Design of mathematics</a:t>
            </a:r>
            <a:endParaRPr lang="en-GB" dirty="0"/>
          </a:p>
        </p:txBody>
      </p:sp>
      <p:pic>
        <p:nvPicPr>
          <p:cNvPr id="1026" name="Picture 2" descr="http://static-content.springer.com/lookinside/art%3A10.1007%2FBF01883780/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0637" r="18019" b="14125"/>
          <a:stretch/>
        </p:blipFill>
        <p:spPr bwMode="auto">
          <a:xfrm>
            <a:off x="6821488" y="0"/>
            <a:ext cx="2357120" cy="41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11275"/>
            <a:ext cx="6821488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1716088"/>
            <a:ext cx="2217338" cy="2769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Coordinate geometry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Complex analysis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Vector calculus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Tensor analysis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Matrix algebra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Lie groups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Lie algebras</a:t>
            </a:r>
          </a:p>
          <a:p>
            <a:r>
              <a:rPr lang="en-GB" sz="2000" dirty="0" err="1" smtClean="0">
                <a:solidFill>
                  <a:schemeClr val="bg1"/>
                </a:solidFill>
              </a:rPr>
              <a:t>Spinors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Gauge 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890" y="1716087"/>
            <a:ext cx="1999137" cy="2769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Grassmann algebra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Differential forms</a:t>
            </a:r>
          </a:p>
          <a:p>
            <a:r>
              <a:rPr lang="en-GB" sz="2000" dirty="0" err="1" smtClean="0">
                <a:solidFill>
                  <a:schemeClr val="bg1"/>
                </a:solidFill>
              </a:rPr>
              <a:t>Berezin</a:t>
            </a:r>
            <a:r>
              <a:rPr lang="en-GB" sz="2000" dirty="0" smtClean="0">
                <a:solidFill>
                  <a:schemeClr val="bg1"/>
                </a:solidFill>
              </a:rPr>
              <a:t> calculus</a:t>
            </a:r>
          </a:p>
          <a:p>
            <a:r>
              <a:rPr lang="en-GB" sz="2000" dirty="0" err="1" smtClean="0">
                <a:solidFill>
                  <a:schemeClr val="bg1"/>
                </a:solidFill>
              </a:rPr>
              <a:t>Twistors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Quaternions</a:t>
            </a:r>
          </a:p>
          <a:p>
            <a:r>
              <a:rPr lang="en-GB" sz="2000" dirty="0" err="1" smtClean="0">
                <a:solidFill>
                  <a:schemeClr val="bg1"/>
                </a:solidFill>
              </a:rPr>
              <a:t>Octonions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Pauli operators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Dirac theory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Gravity…</a:t>
            </a:r>
          </a:p>
        </p:txBody>
      </p:sp>
    </p:spTree>
    <p:extLst>
      <p:ext uri="{BB962C8B-B14F-4D97-AF65-F5344CB8AC3E}">
        <p14:creationId xmlns:p14="http://schemas.microsoft.com/office/powerpoint/2010/main" val="8042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Spinors and </a:t>
            </a:r>
            <a:r>
              <a:rPr lang="en-GB" dirty="0" err="1" smtClean="0"/>
              <a:t>twistors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176595"/>
            <a:ext cx="9144000" cy="1350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1266605"/>
            <a:ext cx="5670630" cy="722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54" y="2166705"/>
            <a:ext cx="2841041" cy="316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527300"/>
            <a:ext cx="4572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41530" y="2796775"/>
            <a:ext cx="3915435" cy="138499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Spin matrices act on 2-component </a:t>
            </a:r>
            <a:r>
              <a:rPr lang="en-GB" sz="2000" dirty="0" err="1" smtClean="0"/>
              <a:t>wavefunctions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These are spinors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Very similar to qubits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87" y="4371950"/>
            <a:ext cx="1299667" cy="2912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42030" y="2796775"/>
            <a:ext cx="4095455" cy="161582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Roger Penrose has put forward a philosophy that spinors are more fundamental than spacetime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Start with 2-spinors and build everything up from there</a:t>
            </a:r>
          </a:p>
        </p:txBody>
      </p:sp>
    </p:spTree>
    <p:extLst>
      <p:ext uri="{BB962C8B-B14F-4D97-AF65-F5344CB8AC3E}">
        <p14:creationId xmlns:p14="http://schemas.microsoft.com/office/powerpoint/2010/main" val="32637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Twistors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2291" r="5833" b="4460"/>
          <a:stretch/>
        </p:blipFill>
        <p:spPr bwMode="auto">
          <a:xfrm rot="5400000">
            <a:off x="1615182" y="-618607"/>
            <a:ext cx="3330371" cy="656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ethlife.ethz.ch/archive_articles/120330_Richard_R_Ernst_Lecture_fb/1203xx_Richard_R_Ernst_Lecture_l.jpg?hi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r="12980"/>
          <a:stretch/>
        </p:blipFill>
        <p:spPr bwMode="auto">
          <a:xfrm>
            <a:off x="6560737" y="-10176"/>
            <a:ext cx="2601774" cy="26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3045026"/>
            <a:ext cx="2250250" cy="146193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Look at dimensionality of objects in </a:t>
            </a:r>
            <a:r>
              <a:rPr lang="en-GB" dirty="0" err="1" smtClean="0"/>
              <a:t>twistor</a:t>
            </a:r>
            <a:r>
              <a:rPr lang="en-GB" dirty="0" smtClean="0"/>
              <a:t> space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Conformal GA of spacetime!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97125" y="3831890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Forms and exterior calculus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9" t="42937" r="12839" b="45250"/>
          <a:stretch>
            <a:fillRect/>
          </a:stretch>
        </p:blipFill>
        <p:spPr bwMode="auto">
          <a:xfrm>
            <a:off x="791480" y="3418340"/>
            <a:ext cx="7200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11275"/>
            <a:ext cx="9144000" cy="1216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1" y="1356615"/>
            <a:ext cx="7490174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Working with just the exterior product, exterior differential and duality recovers the language of forms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Motivation is that this is the ‘non-metric’ part of the geometric product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1" y="2751770"/>
            <a:ext cx="7875875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Interesting development to track is the subject of discrete exterior calculus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This has a discrete exterior product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625" y="4506965"/>
            <a:ext cx="3645355" cy="315035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This is associative! Hard to prove.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4356705"/>
            <a:ext cx="2160240" cy="61555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Challenge – can you do better?</a:t>
            </a:r>
          </a:p>
        </p:txBody>
      </p:sp>
    </p:spTree>
    <p:extLst>
      <p:ext uri="{BB962C8B-B14F-4D97-AF65-F5344CB8AC3E}">
        <p14:creationId xmlns:p14="http://schemas.microsoft.com/office/powerpoint/2010/main" val="32698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11610"/>
            <a:ext cx="9144000" cy="2520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46675" y="1536635"/>
            <a:ext cx="5130570" cy="200054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What is the appropriate data structure?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How do we implement the geometric product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539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Large array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527300"/>
            <a:ext cx="9144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4572000" y="2527300"/>
            <a:ext cx="0" cy="26162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11710"/>
            <a:ext cx="4571999" cy="31559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211710"/>
            <a:ext cx="4572000" cy="31559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Against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1177328"/>
            <a:ext cx="2759812" cy="2753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69" y="1177328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Vectors in 3D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717" y="501520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Type: [Float]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569" y="1678908"/>
            <a:ext cx="16651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Bivector in 4D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1685519"/>
            <a:ext cx="5701894" cy="2753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510" y="2706765"/>
            <a:ext cx="4320480" cy="169277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Arrays are a compact data structure – hardware friendly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Objects are fairly strongly typed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Do not need a separate multiplication matrix for each type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7025" y="2706765"/>
            <a:ext cx="4140460" cy="238526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Very verbose and wasteful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to know the dimension of the space up front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Hard to move between dimensions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a separate implementation of the product for each dimension and signature</a:t>
            </a:r>
          </a:p>
        </p:txBody>
      </p:sp>
    </p:spTree>
    <p:extLst>
      <p:ext uri="{BB962C8B-B14F-4D97-AF65-F5344CB8AC3E}">
        <p14:creationId xmlns:p14="http://schemas.microsoft.com/office/powerpoint/2010/main" val="25065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Euclidean 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311276"/>
            <a:ext cx="9144000" cy="2116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440" y="1581640"/>
            <a:ext cx="3027263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Represent the Euclidean point </a:t>
            </a:r>
            <a:r>
              <a:rPr lang="en-GB" sz="2000" i="1" dirty="0" smtClean="0">
                <a:solidFill>
                  <a:schemeClr val="bg1"/>
                </a:solidFill>
              </a:rPr>
              <a:t>x</a:t>
            </a:r>
            <a:r>
              <a:rPr lang="en-GB" sz="2000" dirty="0" smtClean="0">
                <a:solidFill>
                  <a:schemeClr val="bg1"/>
                </a:solidFill>
              </a:rPr>
              <a:t> by null vectors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46" y="1683480"/>
            <a:ext cx="2549804" cy="305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17" y="2438202"/>
            <a:ext cx="2662733" cy="673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086" y="2516581"/>
            <a:ext cx="3060340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Distance is given by the inner product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" y="3741880"/>
            <a:ext cx="3132277" cy="667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1980" y="3876895"/>
            <a:ext cx="4294821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Read off the Euclidean vector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D</a:t>
            </a:r>
            <a:r>
              <a:rPr lang="en-GB" sz="2000" dirty="0" smtClean="0"/>
              <a:t>epends on the concept of the origin</a:t>
            </a:r>
          </a:p>
        </p:txBody>
      </p:sp>
    </p:spTree>
    <p:extLst>
      <p:ext uri="{BB962C8B-B14F-4D97-AF65-F5344CB8AC3E}">
        <p14:creationId xmlns:p14="http://schemas.microsoft.com/office/powerpoint/2010/main" val="173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Compact array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527300"/>
            <a:ext cx="9144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4572000" y="2527300"/>
            <a:ext cx="0" cy="26162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11710"/>
            <a:ext cx="4571999" cy="31559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211710"/>
            <a:ext cx="4572000" cy="31559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Against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1177328"/>
            <a:ext cx="1448257" cy="271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69" y="1177328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Vectors in 3D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717" y="501520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Type: [Float]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569" y="1678908"/>
            <a:ext cx="16651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Bivector in 3D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1685519"/>
            <a:ext cx="1444295" cy="271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510" y="2706765"/>
            <a:ext cx="4320480" cy="169277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Arrays are a compact data structure – hardware friendly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Most familiar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Difficult to imagine a more compact structure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7025" y="2706765"/>
            <a:ext cx="4140460" cy="238526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Objects are </a:t>
            </a:r>
            <a:r>
              <a:rPr lang="en-GB" sz="2000" dirty="0" smtClean="0"/>
              <a:t>no-longer </a:t>
            </a:r>
            <a:r>
              <a:rPr lang="en-GB" sz="2000" dirty="0"/>
              <a:t>typed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to know the dimension of the space up front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Hard to move between dimensions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a separate implementation of the product for each dimension and signature and grade.</a:t>
            </a:r>
          </a:p>
        </p:txBody>
      </p:sp>
    </p:spTree>
    <p:extLst>
      <p:ext uri="{BB962C8B-B14F-4D97-AF65-F5344CB8AC3E}">
        <p14:creationId xmlns:p14="http://schemas.microsoft.com/office/powerpoint/2010/main" val="9953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Linked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527300"/>
            <a:ext cx="9144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4572000" y="2527300"/>
            <a:ext cx="0" cy="26162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11710"/>
            <a:ext cx="4571999" cy="31559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211710"/>
            <a:ext cx="4572000" cy="31559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Against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569" y="1177328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Vectors in 3D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717" y="501520"/>
            <a:ext cx="473275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Type: [(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Float,Int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)] or [(Blade)]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569" y="1678908"/>
            <a:ext cx="16651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As a linked 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510" y="2661760"/>
            <a:ext cx="4320480" cy="246221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Strongly typed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Sparse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Only need to know how to multiply blade elements together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Multiplication is a map operator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Don’t need to know dimension of space…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7025" y="2661760"/>
            <a:ext cx="4140460" cy="169277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Linked-lists are not always optimal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Depends how good the compiler is at converting lists to arrays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a look-up table to store blade products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6765" y="1648130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(a1,1)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:(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a2,2):(a3,8):[]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5" y="1177328"/>
            <a:ext cx="2965486" cy="2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Linked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8907" y="1057836"/>
            <a:ext cx="7785865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Details depend on whether you want to use mixed signature space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Best to stay as general as possible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59254"/>
              </p:ext>
            </p:extLst>
          </p:nvPr>
        </p:nvGraphicFramePr>
        <p:xfrm>
          <a:off x="701570" y="1905635"/>
          <a:ext cx="4275475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228"/>
                <a:gridCol w="900100"/>
                <a:gridCol w="2447147"/>
              </a:tblGrid>
              <a:tr h="329715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Blade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Binary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Integer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e2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f2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e1f1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e1e2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110" y="2361242"/>
            <a:ext cx="2790309" cy="615553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Geometric product is an </a:t>
            </a:r>
            <a:r>
              <a:rPr lang="en-GB" sz="2000" dirty="0" err="1" smtClean="0"/>
              <a:t>xorr</a:t>
            </a:r>
            <a:r>
              <a:rPr lang="en-GB" sz="2000" dirty="0" smtClean="0"/>
              <a:t> operation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111" y="3111810"/>
            <a:ext cx="29703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Implement this in a look-up table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Have </a:t>
            </a:r>
            <a:r>
              <a:rPr lang="en-GB" sz="2000" dirty="0"/>
              <a:t>to take care of </a:t>
            </a:r>
            <a:r>
              <a:rPr lang="en-GB" sz="2000" dirty="0" smtClean="0"/>
              <a:t>sign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Careful with typographical ordering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6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Blade product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5444" y="1086585"/>
            <a:ext cx="3871820" cy="984885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bladeprod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a,n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 (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b,m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x,r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	(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fn,r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) 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bldprod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/>
              <a:t>x </a:t>
            </a:r>
            <a:r>
              <a:rPr lang="en-GB" dirty="0"/>
              <a:t>= </a:t>
            </a:r>
            <a:r>
              <a:rPr lang="en-GB" dirty="0" err="1"/>
              <a:t>fn</a:t>
            </a:r>
            <a:r>
              <a:rPr lang="en-GB" dirty="0"/>
              <a:t> (a*b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5444" y="2256715"/>
            <a:ext cx="517557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The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bldprod</a:t>
            </a:r>
            <a:r>
              <a:rPr lang="en-GB" sz="2000" dirty="0" smtClean="0"/>
              <a:t> function must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847" y="2751770"/>
            <a:ext cx="5629503" cy="215443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Convert integers to binary rep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Compute the </a:t>
            </a:r>
            <a:r>
              <a:rPr lang="en-GB" sz="2000" dirty="0" err="1" smtClean="0"/>
              <a:t>xorr</a:t>
            </a:r>
            <a:r>
              <a:rPr lang="en-GB" sz="2000" dirty="0" smtClean="0"/>
              <a:t> and convert back to base 10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Add up number of sign changes from </a:t>
            </a:r>
            <a:r>
              <a:rPr lang="en-GB" sz="2000" dirty="0" err="1" smtClean="0"/>
              <a:t>anticommutation</a:t>
            </a:r>
            <a:endParaRPr lang="en-GB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Add up number of sign changes from signature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Compute overall sign and return this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2350" y="2527300"/>
            <a:ext cx="3041650" cy="261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62210" y="2841780"/>
            <a:ext cx="2385265" cy="169277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Can all be put into a LUT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Or use </a:t>
            </a:r>
            <a:r>
              <a:rPr lang="en-GB" sz="2000" dirty="0" err="1" smtClean="0">
                <a:solidFill>
                  <a:schemeClr val="bg1"/>
                </a:solidFill>
              </a:rPr>
              <a:t>memoization</a:t>
            </a:r>
            <a:endParaRPr lang="en-GB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Candidate for hardware acceleration</a:t>
            </a:r>
          </a:p>
        </p:txBody>
      </p:sp>
    </p:spTree>
    <p:extLst>
      <p:ext uri="{BB962C8B-B14F-4D97-AF65-F5344CB8AC3E}">
        <p14:creationId xmlns:p14="http://schemas.microsoft.com/office/powerpoint/2010/main" val="29843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Geometric product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5" y="996575"/>
            <a:ext cx="423924" cy="21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9197" y="1356615"/>
            <a:ext cx="1282643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[Blades]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0262" y="1356615"/>
            <a:ext cx="138185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[Blades]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53792" y="1261466"/>
            <a:ext cx="418108" cy="19923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3806915" y="1261466"/>
            <a:ext cx="463347" cy="24903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052" y="1989114"/>
            <a:ext cx="6975775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A*B=simplify([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bladeprod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a,b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| a &lt;- A, b &lt;- B])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527300"/>
            <a:ext cx="4572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2393" y="2841780"/>
            <a:ext cx="4005445" cy="138499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Form every combination of product from the two lists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Sort by grade and then integer order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Combine common entries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2527300"/>
            <a:ext cx="4572000" cy="261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61191" y="2841780"/>
            <a:ext cx="3841279" cy="184665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Build up everything from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err="1" smtClean="0">
                <a:solidFill>
                  <a:schemeClr val="bg1"/>
                </a:solidFill>
              </a:rPr>
              <a:t>Multivector</a:t>
            </a:r>
            <a:r>
              <a:rPr lang="en-GB" sz="2000" dirty="0" smtClean="0">
                <a:solidFill>
                  <a:schemeClr val="bg1"/>
                </a:solidFill>
              </a:rPr>
              <a:t> product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Projection onto grade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Reverse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Use * for </a:t>
            </a:r>
            <a:r>
              <a:rPr lang="en-GB" sz="2000" dirty="0" err="1" smtClean="0">
                <a:solidFill>
                  <a:schemeClr val="bg1"/>
                </a:solidFill>
              </a:rPr>
              <a:t>multivector</a:t>
            </a:r>
            <a:r>
              <a:rPr lang="en-GB" sz="2000" dirty="0" smtClean="0">
                <a:solidFill>
                  <a:schemeClr val="bg1"/>
                </a:solidFill>
              </a:rPr>
              <a:t> product</a:t>
            </a:r>
          </a:p>
        </p:txBody>
      </p:sp>
    </p:spTree>
    <p:extLst>
      <p:ext uri="{BB962C8B-B14F-4D97-AF65-F5344CB8AC3E}">
        <p14:creationId xmlns:p14="http://schemas.microsoft.com/office/powerpoint/2010/main" val="4179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Haskell?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Picture 2" descr="http://imgs.xkcd.com/comics/hask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10" y="1311610"/>
            <a:ext cx="1735005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407" y="1307982"/>
            <a:ext cx="7120928" cy="221599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altLang="en-US" dirty="0" smtClean="0"/>
              <a:t>Functions are first-class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The can be passed around like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Output of a function can be a function</a:t>
            </a:r>
          </a:p>
          <a:p>
            <a:r>
              <a:rPr lang="en-GB" altLang="en-US" dirty="0" smtClean="0"/>
              <a:t>Gives rise to the idea of higher-order functions</a:t>
            </a:r>
            <a:endParaRPr lang="en-GB" altLang="en-US" dirty="0"/>
          </a:p>
          <a:p>
            <a:r>
              <a:rPr lang="en-GB" altLang="en-US" dirty="0"/>
              <a:t>Functional languages are currently generating considerable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Haskell, Scala, ML, </a:t>
            </a:r>
            <a:r>
              <a:rPr lang="en-GB" altLang="en-US" dirty="0" err="1"/>
              <a:t>OCaml</a:t>
            </a:r>
            <a:r>
              <a:rPr lang="en-GB" altLang="en-US" dirty="0"/>
              <a:t>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Microsoft developing F#, and supporting Haskell</a:t>
            </a:r>
            <a:endParaRPr lang="en-GB" dirty="0"/>
          </a:p>
          <a:p>
            <a:endParaRPr lang="en-GB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6407" y="996575"/>
            <a:ext cx="127948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Functional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407" y="3734622"/>
            <a:ext cx="7150603" cy="180049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altLang="en-US" dirty="0" smtClean="0"/>
              <a:t>(Nearly) all data is immutable: </a:t>
            </a:r>
            <a:r>
              <a:rPr lang="en-GB" altLang="en-US" dirty="0"/>
              <a:t>n</a:t>
            </a:r>
            <a:r>
              <a:rPr lang="en-GB" altLang="en-US" dirty="0" smtClean="0"/>
              <a:t>ever </a:t>
            </a:r>
            <a:r>
              <a:rPr lang="en-GB" altLang="en-US" dirty="0"/>
              <a:t>change a </a:t>
            </a:r>
            <a:r>
              <a:rPr lang="en-GB" altLang="en-US" dirty="0" smtClean="0"/>
              <a:t>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Always </a:t>
            </a:r>
            <a:r>
              <a:rPr lang="en-GB" altLang="en-US" dirty="0"/>
              <a:t>create a new variable, then let garbage collector free up </a:t>
            </a:r>
            <a:r>
              <a:rPr lang="en-GB" altLang="en-US" dirty="0" smtClean="0"/>
              <a:t>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No messing around with pointers! </a:t>
            </a:r>
          </a:p>
          <a:p>
            <a:r>
              <a:rPr lang="en-GB" altLang="en-US" dirty="0" smtClean="0"/>
              <a:t>Linked lists are the natural data type</a:t>
            </a:r>
            <a:endParaRPr lang="en-GB" altLang="en-US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6407" y="3426845"/>
            <a:ext cx="1900348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23608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02350" y="1311275"/>
            <a:ext cx="3041650" cy="38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Haskell?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6407" y="1010363"/>
            <a:ext cx="127948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321770"/>
            <a:ext cx="6725089" cy="138499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dirty="0"/>
              <a:t>Functions are pure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Always return same output for same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</a:t>
            </a:r>
            <a:r>
              <a:rPr lang="en-GB" dirty="0" smtClean="0"/>
              <a:t>side-effects</a:t>
            </a:r>
          </a:p>
          <a:p>
            <a:r>
              <a:rPr lang="en-GB" dirty="0" smtClean="0"/>
              <a:t>Natural match for scientific computing</a:t>
            </a:r>
          </a:p>
          <a:p>
            <a:r>
              <a:rPr lang="en-GB" dirty="0" smtClean="0"/>
              <a:t>Evaluations are thread-safe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407" y="2900573"/>
            <a:ext cx="1585313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Strong typing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3201820"/>
            <a:ext cx="5645150" cy="1938992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dirty="0" smtClean="0"/>
              <a:t>Haskell is strongly typed, and statically typed</a:t>
            </a:r>
          </a:p>
          <a:p>
            <a:r>
              <a:rPr lang="en-GB" altLang="en-US" dirty="0"/>
              <a:t>All code is checked for type integrity before compilation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A lot of bugs are caught this way!</a:t>
            </a:r>
          </a:p>
          <a:p>
            <a:r>
              <a:rPr lang="en-GB" altLang="en-US" dirty="0" smtClean="0"/>
              <a:t>Strongly typed </a:t>
            </a:r>
            <a:r>
              <a:rPr lang="en-GB" altLang="en-US" dirty="0" err="1"/>
              <a:t>multivectors</a:t>
            </a:r>
            <a:r>
              <a:rPr lang="en-GB" altLang="en-US" dirty="0"/>
              <a:t> can remove </a:t>
            </a:r>
            <a:r>
              <a:rPr lang="en-GB" altLang="en-US" dirty="0" smtClean="0"/>
              <a:t>ambiguity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Are </a:t>
            </a:r>
            <a:r>
              <a:rPr lang="en-GB" altLang="en-US" dirty="0"/>
              <a:t>4 numbers </a:t>
            </a:r>
            <a:r>
              <a:rPr lang="en-GB" altLang="en-US" dirty="0" smtClean="0"/>
              <a:t>a quaternion?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or </a:t>
            </a:r>
            <a:r>
              <a:rPr lang="en-GB" altLang="en-US" dirty="0"/>
              <a:t>a projective vector </a:t>
            </a:r>
            <a:r>
              <a:rPr lang="en-GB" altLang="en-US" dirty="0" smtClean="0"/>
              <a:t>…</a:t>
            </a:r>
            <a:endParaRPr lang="en-GB" altLang="en-US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401484" y="3876895"/>
            <a:ext cx="2445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learnyouahaskell.com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haskell.org/platform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wiki.haskell.org</a:t>
            </a:r>
          </a:p>
        </p:txBody>
      </p:sp>
      <p:pic>
        <p:nvPicPr>
          <p:cNvPr id="1026" name="Picture 2" descr="http://a5.files.readwrite.com/image/upload/c_fit,cs_srgb,w_620/MTIyMzI4OTI2MjAxNjA1NDA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24" y="1716088"/>
            <a:ext cx="1466789" cy="19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02350" y="1311275"/>
            <a:ext cx="3041650" cy="38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Haskell?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6407" y="1010363"/>
            <a:ext cx="127948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Recursion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321770"/>
            <a:ext cx="6725089" cy="8309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dirty="0" smtClean="0"/>
              <a:t>Recursive definition of functions is compact and elegant</a:t>
            </a:r>
          </a:p>
          <a:p>
            <a:r>
              <a:rPr lang="en-GB" dirty="0" smtClean="0"/>
              <a:t>Supported by powerful pattern matching</a:t>
            </a:r>
          </a:p>
          <a:p>
            <a:r>
              <a:rPr lang="en-GB" dirty="0" smtClean="0"/>
              <a:t>Natural to mathematicians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408" y="2311731"/>
            <a:ext cx="127948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Laziness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2612978"/>
            <a:ext cx="5645150" cy="110799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dirty="0" smtClean="0"/>
              <a:t>Haskell employs lazy evaluation – call by need</a:t>
            </a:r>
          </a:p>
          <a:p>
            <a:r>
              <a:rPr lang="en-GB" altLang="en-US" dirty="0" smtClean="0"/>
              <a:t>Avoids redundant computation</a:t>
            </a:r>
          </a:p>
          <a:p>
            <a:r>
              <a:rPr lang="en-GB" altLang="en-US" dirty="0" smtClean="0"/>
              <a:t>Good match for GA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2050" name="Picture 2" descr="http://jvmgeek.com/wp-content/uploads/sites/2/2015/04/xkcd-functional-252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1941680"/>
            <a:ext cx="2074073" cy="24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6227" y="3540803"/>
            <a:ext cx="1990538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Higher-level 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020" y="3842050"/>
            <a:ext cx="5645150" cy="110799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dirty="0"/>
              <a:t>GA is a higher-level language for </a:t>
            </a:r>
            <a:r>
              <a:rPr lang="en-GB" dirty="0" smtClean="0"/>
              <a:t>mathematics</a:t>
            </a:r>
          </a:p>
          <a:p>
            <a:r>
              <a:rPr lang="en-GB" dirty="0" smtClean="0"/>
              <a:t>High-level </a:t>
            </a:r>
            <a:r>
              <a:rPr lang="en-GB" dirty="0"/>
              <a:t>code that is </a:t>
            </a:r>
            <a:r>
              <a:rPr lang="en-GB" dirty="0" smtClean="0"/>
              <a:t>clear, fast </a:t>
            </a:r>
            <a:r>
              <a:rPr lang="en-GB" dirty="0"/>
              <a:t>and many-core </a:t>
            </a:r>
            <a:r>
              <a:rPr lang="en-GB" dirty="0" smtClean="0"/>
              <a:t>friendly</a:t>
            </a:r>
          </a:p>
          <a:p>
            <a:r>
              <a:rPr lang="en-GB" dirty="0" smtClean="0"/>
              <a:t>Code precisely mirrors the mathematics</a:t>
            </a:r>
          </a:p>
          <a:p>
            <a:r>
              <a:rPr lang="en-GB" dirty="0" smtClean="0"/>
              <a:t>“Programming in GA”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33" y="3153971"/>
            <a:ext cx="1082819" cy="2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S</a:t>
            </a:r>
            <a:fld id="{40E39B3E-C87B-4733-AA7D-3387836CB72D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Spherical 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76595"/>
            <a:ext cx="328536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Suppose instead we form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70" y="1041580"/>
            <a:ext cx="1662227" cy="667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3641" y="1832796"/>
            <a:ext cx="43788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Unit vector in an n+1 dimensional space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81990" y="1536635"/>
            <a:ext cx="180020" cy="296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527300"/>
            <a:ext cx="4572000" cy="261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1530" y="2886785"/>
            <a:ext cx="3825425" cy="200054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Instead of plotting points in Euclidean space, we can plot them on a sphere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No need to pick out a preferred origin any more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2527300"/>
            <a:ext cx="4572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0" y="2976795"/>
            <a:ext cx="2950007" cy="11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Spherical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1311275"/>
            <a:ext cx="23402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Spherical distance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93" y="933060"/>
            <a:ext cx="4241749" cy="8697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22050" y="1851670"/>
            <a:ext cx="135015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3572" y="1941680"/>
            <a:ext cx="3543843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Same pattern as Euclidean case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527300"/>
            <a:ext cx="4572000" cy="261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515" y="2721282"/>
            <a:ext cx="40504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‘Straight’ lines are now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4" y="3291830"/>
            <a:ext cx="2272436" cy="2892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6515" y="3832225"/>
            <a:ext cx="4050450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The     term now becomes essentially redundant and drops out of calculations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2527300"/>
            <a:ext cx="4572000" cy="26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63572" y="2721282"/>
            <a:ext cx="3993893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Invariance group are the set of rotors satisfying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Generators satisfy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3876895"/>
            <a:ext cx="146609" cy="206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32" y="3021800"/>
            <a:ext cx="1141171" cy="2852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32" y="3854198"/>
            <a:ext cx="1044092" cy="2258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63572" y="4371950"/>
            <a:ext cx="4218918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Left with standard rotors in a Euclidean space. Just rotate the unit sphere</a:t>
            </a:r>
          </a:p>
        </p:txBody>
      </p:sp>
    </p:spTree>
    <p:extLst>
      <p:ext uri="{BB962C8B-B14F-4D97-AF65-F5344CB8AC3E}">
        <p14:creationId xmlns:p14="http://schemas.microsoft.com/office/powerpoint/2010/main" val="4012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36985" y="2661760"/>
            <a:ext cx="1575175" cy="5400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chrdor01\Desktop\Captu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60" y="295581"/>
            <a:ext cx="2801105" cy="25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non-Euclidean 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1157721"/>
            <a:ext cx="5850650" cy="138499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Historically arrived at by replacing the parallel postulate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‘Straight’ lines become d-lines. Intersect the unit circle at 90</a:t>
            </a:r>
            <a:r>
              <a:rPr lang="en-GB" sz="2000" baseline="30000" dirty="0" smtClean="0"/>
              <a:t>o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Model this in our conformal framework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65" y="2749061"/>
            <a:ext cx="1398727" cy="26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6515" y="2751770"/>
            <a:ext cx="13501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Unit circle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890" y="2751770"/>
            <a:ext cx="18002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d-lines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2729"/>
            <a:ext cx="1155040" cy="225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15" y="3516855"/>
            <a:ext cx="32403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d-line between </a:t>
            </a:r>
            <a:r>
              <a:rPr lang="en-GB" sz="2000" i="1" dirty="0">
                <a:solidFill>
                  <a:schemeClr val="bg1"/>
                </a:solidFill>
              </a:rPr>
              <a:t>X</a:t>
            </a:r>
            <a:r>
              <a:rPr lang="en-GB" sz="2000" dirty="0" smtClean="0">
                <a:solidFill>
                  <a:schemeClr val="bg1"/>
                </a:solidFill>
              </a:rPr>
              <a:t> and </a:t>
            </a:r>
            <a:r>
              <a:rPr lang="en-GB" sz="2000" i="1" dirty="0">
                <a:solidFill>
                  <a:schemeClr val="bg1"/>
                </a:solidFill>
              </a:rPr>
              <a:t>Y</a:t>
            </a:r>
            <a:r>
              <a:rPr lang="en-GB" sz="2000" dirty="0" smtClean="0">
                <a:solidFill>
                  <a:schemeClr val="bg1"/>
                </a:solidFill>
              </a:rPr>
              <a:t> is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4" y="3966905"/>
            <a:ext cx="1695907" cy="219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61" y="4426885"/>
            <a:ext cx="897484" cy="3051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87035" y="3516855"/>
            <a:ext cx="4327517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Translation </a:t>
            </a:r>
            <a:r>
              <a:rPr lang="en-GB" sz="2000" dirty="0" smtClean="0"/>
              <a:t>along a d-line generated by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12" y="3966905"/>
            <a:ext cx="2228850" cy="305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87035" y="4424562"/>
            <a:ext cx="405045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Rotor generates hyperbolic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639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dor01\Desktop\Captur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6" y="141480"/>
            <a:ext cx="2610290" cy="25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non-Euclidean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0" y="996575"/>
            <a:ext cx="925655" cy="62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8" y="1086585"/>
            <a:ext cx="2524049" cy="352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566" y="1716088"/>
            <a:ext cx="441049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Generator of translation along the d-line. Use this to define distance.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2861811" y="1356616"/>
            <a:ext cx="135014" cy="3594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6566" y="2526745"/>
            <a:ext cx="25652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Write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14" y="2552525"/>
            <a:ext cx="3047086" cy="289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53" y="3036430"/>
            <a:ext cx="1909877" cy="291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2039" y="3036430"/>
            <a:ext cx="4005445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Boost factor from special relativity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39" y="2481740"/>
            <a:ext cx="2362761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Unit time-like </a:t>
            </a:r>
            <a:r>
              <a:rPr lang="en-GB" sz="2000" dirty="0" smtClean="0"/>
              <a:t>vectors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2" y="3479261"/>
            <a:ext cx="3092653" cy="667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6" y="4244346"/>
            <a:ext cx="3324454" cy="6676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7200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96" y="3606865"/>
            <a:ext cx="4423104" cy="8337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2020" y="4596975"/>
            <a:ext cx="40504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Distance in non-Euclidean geometry</a:t>
            </a:r>
          </a:p>
        </p:txBody>
      </p:sp>
    </p:spTree>
    <p:extLst>
      <p:ext uri="{BB962C8B-B14F-4D97-AF65-F5344CB8AC3E}">
        <p14:creationId xmlns:p14="http://schemas.microsoft.com/office/powerpoint/2010/main" val="32590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non-Euclidean distance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410180"/>
            <a:ext cx="5351221" cy="891540"/>
          </a:xfrm>
          <a:prstGeom prst="rect">
            <a:avLst/>
          </a:prstGeom>
        </p:spPr>
      </p:pic>
      <p:pic>
        <p:nvPicPr>
          <p:cNvPr id="6" name="Picture 4" descr="http://www.ac-noumea.nc/maths/polyhedr/img_art/CircleLimi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51" y="1311610"/>
            <a:ext cx="3335159" cy="33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527300"/>
            <a:ext cx="4572000" cy="261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35" y="2706765"/>
            <a:ext cx="3510390" cy="200054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Distance expands as you get near to the boundary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Circle represents a set of points at infinity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This is the Poincare disk view of non-Euclidean geometry</a:t>
            </a:r>
          </a:p>
        </p:txBody>
      </p:sp>
    </p:spTree>
    <p:extLst>
      <p:ext uri="{BB962C8B-B14F-4D97-AF65-F5344CB8AC3E}">
        <p14:creationId xmlns:p14="http://schemas.microsoft.com/office/powerpoint/2010/main" val="40098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non-Euclidean 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S</a:t>
            </a:r>
            <a:fld id="{40E39B3E-C87B-4733-AA7D-3387836CB72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6" name="Picture 2" descr="C:\Users\chrdor01\Desktop\Captu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31490"/>
            <a:ext cx="2994501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1131590"/>
            <a:ext cx="3732581" cy="67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2139086"/>
            <a:ext cx="2995574" cy="3605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71600" y="2616755"/>
            <a:ext cx="198022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83" y="2753751"/>
            <a:ext cx="851916" cy="225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0" y="2751770"/>
            <a:ext cx="1230325" cy="227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6935" y="2451252"/>
            <a:ext cx="2565286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Formula unchanged from the Euclidean case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545" y="3336835"/>
            <a:ext cx="2970330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Still have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85" y="3336835"/>
            <a:ext cx="2121865" cy="2734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1950" y="3291830"/>
            <a:ext cx="229525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Non-Euclidean circle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6544" y="3966905"/>
            <a:ext cx="391543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Definition of the centre is not so obvious. Euclidean centre is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60" y="4686153"/>
            <a:ext cx="1147115" cy="2258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7035" y="3966905"/>
            <a:ext cx="36454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Reverse the logic above and define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46" y="4326945"/>
            <a:ext cx="1456182" cy="223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65" y="4628936"/>
            <a:ext cx="2296211" cy="3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7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4" name="Picture 2" descr="http://upload.wikimedia.org/wikipedia/commons/9/97/Felix_Christian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80" y="199458"/>
            <a:ext cx="2348820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525" y="1941680"/>
            <a:ext cx="62556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Conformal GA unifies Euclidean, projective, spherical, and hyperbolic geometries in a single compact framework.</a:t>
            </a:r>
          </a:p>
        </p:txBody>
      </p:sp>
    </p:spTree>
    <p:extLst>
      <p:ext uri="{BB962C8B-B14F-4D97-AF65-F5344CB8AC3E}">
        <p14:creationId xmlns:p14="http://schemas.microsoft.com/office/powerpoint/2010/main" val="3064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965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 = - \nbar + 2x + x^2 n  &#10;\end{align*}&#10;\end{document}"/>
  <p:tag name="IGUANATEXSIZE" val="26"/>
  <p:tag name="IGUANATEXCURSOR" val="1976"/>
  <p:tag name="TRANSPARENCY" val="True"/>
  <p:tag name="FILENAME" val=""/>
  <p:tag name="INPUTTYPE" val="0"/>
  <p:tag name="LATEXENGINEID" val="0"/>
  <p:tag name="TEMPFOLDER" val="C:\Users\chrdor01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95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 \dt \ebar = 0&#10;\end{align*}&#10;\end{document}"/>
  <p:tag name="IGUANATEXSIZE" val="26"/>
  <p:tag name="IGUANATEXCURSOR" val="2113"/>
  <p:tag name="TRANSPARENCY" val="True"/>
  <p:tag name="FILENAME" val=""/>
  <p:tag name="INPUTTYPE" val="0"/>
  <p:tag name="LATEXENGINEID" val="0"/>
  <p:tag name="TEMPFOLDER" val="C:\Users\chrdor01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529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e_1e_2 \ebar = Ie&#10;\end{align*}&#10;\end{document}"/>
  <p:tag name="IGUANATEXSIZE" val="26"/>
  <p:tag name="IGUANATEXCURSOR" val="2115"/>
  <p:tag name="TRANSPARENCY" val="True"/>
  <p:tag name="FILENAME" val=""/>
  <p:tag name="INPUTTYPE" val="0"/>
  <p:tag name="LATEXENGINEID" val="0"/>
  <p:tag name="TEMPFOLDER" val="C:\Users\chrdor01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37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 \wdg e = 0&#10;\end{align*}&#10;\end{document}"/>
  <p:tag name="IGUANATEXSIZE" val="26"/>
  <p:tag name="IGUANATEXCURSOR" val="2110"/>
  <p:tag name="TRANSPARENCY" val="True"/>
  <p:tag name="FILENAME" val=""/>
  <p:tag name="INPUTTYPE" val="0"/>
  <p:tag name="LATEXENGINEID" val="0"/>
  <p:tag name="TEMPFOLDER" val="C:\Users\chrdor01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64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L = X \wdg Y \wdg e&#10;\end{align*}&#10;\end{document}"/>
  <p:tag name="IGUANATEXSIZE" val="26"/>
  <p:tag name="IGUANATEXCURSOR" val="2109"/>
  <p:tag name="TRANSPARENCY" val="True"/>
  <p:tag name="FILENAME" val=""/>
  <p:tag name="INPUTTYPE" val="0"/>
  <p:tag name="LATEXENGINEID" val="0"/>
  <p:tag name="TEMPFOLDER" val="C:\Users\chrdor01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339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L^2 &gt; 0&#10;\end{align*}&#10;\end{document}"/>
  <p:tag name="IGUANATEXSIZE" val="26"/>
  <p:tag name="IGUANATEXCURSOR" val="2104"/>
  <p:tag name="TRANSPARENCY" val="True"/>
  <p:tag name="FILENAME" val=""/>
  <p:tag name="INPUTTYPE" val="0"/>
  <p:tag name="LATEXENGINEID" val="0"/>
  <p:tag name="TEMPFOLDER" val="C:\Users\chrdor01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84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 = L e \quad B^2 &gt;0&#10;\end{align*}&#10;\end{document}"/>
  <p:tag name="IGUANATEXSIZE" val="26"/>
  <p:tag name="IGUANATEXCURSOR" val="2118"/>
  <p:tag name="TRANSPARENCY" val="True"/>
  <p:tag name="FILENAME" val=""/>
  <p:tag name="INPUTTYPE" val="0"/>
  <p:tag name="LATEXENGINEID" val="0"/>
  <p:tag name="TEMPFOLDER" val="C:\Users\chrdor01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.75"/>
  <p:tag name="ORIGINALWIDTH" val="400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\hat{B} = \frac{B}{|B|}&#10;\end{align*}&#10;\end{document}"/>
  <p:tag name="IGUANATEXSIZE" val="26"/>
  <p:tag name="IGUANATEXCURSOR" val="2105"/>
  <p:tag name="TRANSPARENCY" val="True"/>
  <p:tag name="FILENAME" val=""/>
  <p:tag name="INPUTTYPE" val="0"/>
  <p:tag name="LATEXENGINEID" val="0"/>
  <p:tag name="TEMPFOLDER" val="C:\Users\chrdor01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5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Y = \et{\alp \Bhat/2} X \et{-\alp \Bhat/2}&#10;\end{align*}&#10;\end{document}"/>
  <p:tag name="IGUANATEXSIZE" val="26"/>
  <p:tag name="IGUANATEXCURSOR" val="2168"/>
  <p:tag name="TRANSPARENCY" val="True"/>
  <p:tag name="FILENAME" val=""/>
  <p:tag name="INPUTTYPE" val="0"/>
  <p:tag name="LATEXENGINEID" val="0"/>
  <p:tag name="TEMPFOLDER" val="C:\Users\chrdor01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153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X = \hat{x} + e, \quad Y = \hat{y} + e&#10;\end{align*}&#10;\end{document}"/>
  <p:tag name="IGUANATEXSIZE" val="26"/>
  <p:tag name="IGUANATEXCURSOR" val="2164"/>
  <p:tag name="TRANSPARENCY" val="True"/>
  <p:tag name="FILENAME" val=""/>
  <p:tag name="INPUTTYPE" val="0"/>
  <p:tag name="LATEXENGINEID" val="0"/>
  <p:tag name="TEMPFOLDER" val="C:\Users\chrdor01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2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hat{x} \dt \hat{y} = \cosh(\alpha)&#10;\end{align*}&#10;\end{document}"/>
  <p:tag name="IGUANATEXSIZE" val="26"/>
  <p:tag name="IGUANATEXCURSOR" val="2161"/>
  <p:tag name="TRANSPARENCY" val="True"/>
  <p:tag name="FILENAME" val=""/>
  <p:tag name="INPUTTYPE" val="0"/>
  <p:tag name="LATEXENGINEID" val="0"/>
  <p:tag name="TEMPFOLDER" val="C:\Users\chrdor01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00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\frac{-2 X \dt Y}{X\dt n \, Y \dt n} = (\bx-\mb{y})^2&#10;\end{align*}&#10;\end{document}"/>
  <p:tag name="IGUANATEXSIZE" val="26"/>
  <p:tag name="IGUANATEXCURSOR" val="2004"/>
  <p:tag name="TRANSPARENCY" val="True"/>
  <p:tag name="FILENAME" val=""/>
  <p:tag name="INPUTTYPE" val="0"/>
  <p:tag name="LATEXENGINEID" val="0"/>
  <p:tag name="TEMPFOLDER" val="C:\Users\chrdor01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5"/>
  <p:tag name="ORIGINALWIDTH" val="1170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cosh (\alp) = 1 - \frac{X \dt Y}{X\dt e \, Y \dt e}&#10;\end{align*}&#10;\end{document}"/>
  <p:tag name="IGUANATEXSIZE" val="26"/>
  <p:tag name="IGUANATEXCURSOR" val="2177"/>
  <p:tag name="TRANSPARENCY" val="True"/>
  <p:tag name="FILENAME" val=""/>
  <p:tag name="INPUTTYPE" val="0"/>
  <p:tag name="LATEXENGINEID" val="0"/>
  <p:tag name="TEMPFOLDER" val="C:\Users\chrdor01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5"/>
  <p:tag name="ORIGINALWIDTH" val="125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sinh^2(\alp/2) = - \frac{X\dt Y}{2 X\dt e \, Y\dt e}&#10;\end{align*}&#10;\end{document}"/>
  <p:tag name="IGUANATEXSIZE" val="26"/>
  <p:tag name="IGUANATEXCURSOR" val="2179"/>
  <p:tag name="TRANSPARENCY" val="True"/>
  <p:tag name="FILENAME" val=""/>
  <p:tag name="INPUTTYPE" val="0"/>
  <p:tag name="LATEXENGINEID" val="0"/>
  <p:tag name="TEMPFOLDER" val="C:\Users\chrdor01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25"/>
  <p:tag name="ORIGINALWIDTH" val="1746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d(x,y) = 2 \sinh^{-1}\left( - \frac{X\dt Y}{2 X\dt e \, Y\dt e}&#10;\right)^{1/2}&#10;\end{align*}&#10;\end{document}"/>
  <p:tag name="IGUANATEXSIZE" val="26"/>
  <p:tag name="IGUANATEXCURSOR" val="2077"/>
  <p:tag name="TRANSPARENCY" val="True"/>
  <p:tag name="FILENAME" val=""/>
  <p:tag name="INPUTTYPE" val="0"/>
  <p:tag name="LATEXENGINEID" val="0"/>
  <p:tag name="TEMPFOLDER" val="C:\Users\chrdor01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7.5"/>
  <p:tag name="ORIGINALWIDTH" val="202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d(x,y) =  2 \sinh^{-1}\left( \frac{|x-y|^2}{(1-x^2)(1-y^2)}&#10;\right)^{1/2}&#10;\end{align*}&#10;\end{document}"/>
  <p:tag name="IGUANATEXSIZE" val="26"/>
  <p:tag name="IGUANATEXCURSOR" val="2199"/>
  <p:tag name="TRANSPARENCY" val="True"/>
  <p:tag name="FILENAME" val=""/>
  <p:tag name="INPUTTYPE" val="0"/>
  <p:tag name="LATEXENGINEID" val="0"/>
  <p:tag name="TEMPFOLDER" val="C:\Users\chrdor01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25"/>
  <p:tag name="ORIGINALWIDTH" val="141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- \frac{X \dt C}{2 X \dt e \, C \dt e} = \mbox{constant} = \alp^2&#10;\end{align*}&#10;\end{document}"/>
  <p:tag name="IGUANATEXSIZE" val="26"/>
  <p:tag name="IGUANATEXCURSOR" val="2191"/>
  <p:tag name="TRANSPARENCY" val="True"/>
  <p:tag name="FILENAME" val=""/>
  <p:tag name="INPUTTYPE" val="0"/>
  <p:tag name="LATEXENGINEID" val="0"/>
  <p:tag name="TEMPFOLDER" val="C:\Users\chrdor01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13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X \dt (C + 2 \alp^2 C \dt e \, e) = 0&#10;\end{align*}&#10;\end{document}"/>
  <p:tag name="IGUANATEXSIZE" val="26"/>
  <p:tag name="IGUANATEXCURSOR" val="2163"/>
  <p:tag name="TRANSPARENCY" val="True"/>
  <p:tag name="FILENAME" val=""/>
  <p:tag name="INPUTTYPE" val="0"/>
  <p:tag name="LATEXENGINEID" val="0"/>
  <p:tag name="TEMPFOLDER" val="C:\Users\chrdor01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22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s = IS&#10;\end{align*}&#10;\end{document}"/>
  <p:tag name="IGUANATEXSIZE" val="26"/>
  <p:tag name="IGUANATEXCURSOR" val="2132"/>
  <p:tag name="TRANSPARENCY" val="True"/>
  <p:tag name="FILENAME" val=""/>
  <p:tag name="INPUTTYPE" val="0"/>
  <p:tag name="LATEXENGINEID" val="0"/>
  <p:tag name="TEMPFOLDER" val="C:\Users\chrdor01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6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X \wdg S = 0&#10;\end{align*}&#10;\end{document}"/>
  <p:tag name="IGUANATEXSIZE" val="26"/>
  <p:tag name="IGUANATEXCURSOR" val="2138"/>
  <p:tag name="TRANSPARENCY" val="True"/>
  <p:tag name="FILENAME" val=""/>
  <p:tag name="INPUTTYPE" val="0"/>
  <p:tag name="LATEXENGINEID" val="0"/>
  <p:tag name="TEMPFOLDER" val="C:\Users\chrdor01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803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S = X_1 \wdg X_2 \wdg X_3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34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C = S n S&#10;\end{align*}&#10;\end{document}"/>
  <p:tag name="IGUANATEXSIZE" val="26"/>
  <p:tag name="IGUANATEXCURSOR" val="2134"/>
  <p:tag name="TRANSPARENCY" val="True"/>
  <p:tag name="FILENAME" val=""/>
  <p:tag name="INPUTTYPE" val="0"/>
  <p:tag name="LATEXENGINEID" val="0"/>
  <p:tag name="TEMPFOLDER" val="C:\Users\chrdor01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5"/>
  <p:tag name="ORIGINALWIDTH" val="118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\frac{-X}{X\dt n} = - \half \nbar + x + \half x^2 n  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55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C = s + \lam e&#10;\end{align*}&#10;\end{document}"/>
  <p:tag name="IGUANATEXSIZE" val="26"/>
  <p:tag name="IGUANATEXCURSOR" val="2139"/>
  <p:tag name="TRANSPARENCY" val="True"/>
  <p:tag name="FILENAME" val=""/>
  <p:tag name="INPUTTYPE" val="0"/>
  <p:tag name="LATEXENGINEID" val="0"/>
  <p:tag name="TEMPFOLDER" val="C:\Users\chrdor01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86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C^2=0 \quad \implies \lam&#10;\end{align*}&#10;\end{document}"/>
  <p:tag name="IGUANATEXSIZE" val="26"/>
  <p:tag name="IGUANATEXCURSOR" val="2150"/>
  <p:tag name="TRANSPARENCY" val="True"/>
  <p:tag name="FILENAME" val=""/>
  <p:tag name="INPUTTYPE" val="0"/>
  <p:tag name="LATEXENGINEID" val="0"/>
  <p:tag name="TEMPFOLDER" val="C:\Users\chrdor01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638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bx \mapsto \mb{U}\bx + \ba&#10;\end{align*}&#10;\end{document}"/>
  <p:tag name="IGUANATEXSIZE" val="26"/>
  <p:tag name="IGUANATEXCURSOR" val="2153"/>
  <p:tag name="TRANSPARENCY" val="True"/>
  <p:tag name="FILENAME" val=""/>
  <p:tag name="INPUTTYPE" val="0"/>
  <p:tag name="LATEXENGINEID" val="0"/>
  <p:tag name="TEMPFOLDER" val="C:\Users\chrdor01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62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bx \mapsto \mb{A}\bx + \bb&#10;\end{align*}&#10;\end{document}"/>
  <p:tag name="IGUANATEXSIZE" val="26"/>
  <p:tag name="IGUANATEXCURSOR" val="2153"/>
  <p:tag name="TRANSPARENCY" val="True"/>
  <p:tag name="FILENAME" val=""/>
  <p:tag name="INPUTTYPE" val="0"/>
  <p:tag name="LATEXENGINEID" val="0"/>
  <p:tag name="TEMPFOLDER" val="C:\Users\chrdor01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576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[\bx] \mapsto [\mb{A} \bx]&#10;\end{align*}&#10;\end{document}"/>
  <p:tag name="IGUANATEXSIZE" val="26"/>
  <p:tag name="IGUANATEXCURSOR" val="2152"/>
  <p:tag name="TRANSPARENCY" val="True"/>
  <p:tag name="FILENAME" val=""/>
  <p:tag name="INPUTTYPE" val="0"/>
  <p:tag name="LATEXENGINEID" val="0"/>
  <p:tag name="TEMPFOLDER" val="C:\Users\chrdor01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13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z \mapsto (az + b)/(cz+d)&#10;\end{align*}&#10;\end{document}"/>
  <p:tag name="IGUANATEXSIZE" val="26"/>
  <p:tag name="IGUANATEXCURSOR" val="2145"/>
  <p:tag name="TRANSPARENCY" val="True"/>
  <p:tag name="FILENAME" val=""/>
  <p:tag name="INPUTTYPE" val="0"/>
  <p:tag name="LATEXENGINEID" val="0"/>
  <p:tag name="TEMPFOLDER" val="C:\Users\chrdor01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40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X \mapsto R X \Rrev&#10;\end{align*}&#10;\end{document}"/>
  <p:tag name="IGUANATEXSIZE" val="26"/>
  <p:tag name="IGUANATEXCURSOR" val="2143"/>
  <p:tag name="TRANSPARENCY" val="True"/>
  <p:tag name="FILENAME" val=""/>
  <p:tag name="INPUTTYPE" val="0"/>
  <p:tag name="LATEXENGINEID" val="0"/>
  <p:tag name="TEMPFOLDER" val="C:\Users\chrdor01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50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hat{\bx} \mapsto R \hat{\bx} \Rrev&#10;\end{align*}&#10;\end{document}"/>
  <p:tag name="IGUANATEXSIZE" val="26"/>
  <p:tag name="IGUANATEXCURSOR" val="2161"/>
  <p:tag name="TRANSPARENCY" val="True"/>
  <p:tag name="FILENAME" val=""/>
  <p:tag name="INPUTTYPE" val="0"/>
  <p:tag name="LATEXENGINEID" val="0"/>
  <p:tag name="TEMPFOLDER" val="C:\Users\chrdor01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24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R e \Rrev = e&#10;\end{align*}&#10;\end{document}"/>
  <p:tag name="IGUANATEXSIZE" val="26"/>
  <p:tag name="IGUANATEXCURSOR" val="2139"/>
  <p:tag name="TRANSPARENCY" val="True"/>
  <p:tag name="FILENAME" val=""/>
  <p:tag name="INPUTTYPE" val="0"/>
  <p:tag name="LATEXENGINEID" val="0"/>
  <p:tag name="TEMPFOLDER" val="C:\Users\chrdor01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9846"/>
  <p:tag name="ORIGINALWIDTH" val="2484.4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\{e_i, f_i\}, \quad e_i\dt e_j =\delta_{ij}, \quad&#10;f_i\dt f_j = - \delta_{ij}, \quad e_i \dt f_j = 0&#10;\end{align*}&#10;\end{document}"/>
  <p:tag name="IGUANATEXSIZE" val="26"/>
  <p:tag name="IGUANATEXCURSOR" val="2226"/>
  <p:tag name="TRANSPARENCY" val="True"/>
  <p:tag name="FILENAME" val=""/>
  <p:tag name="INPUTTYPE" val="0"/>
  <p:tag name="LATEXENGINEID" val="0"/>
  <p:tag name="TEMPFOLDER" val="C:\Users\chrdor01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5"/>
  <p:tag name="ORIGINALWIDTH" val="62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\frac{-X}{X\dt \ebar} = \hat{x} + \ebar   &#10;\end{align*}&#10;\end{document}"/>
  <p:tag name="IGUANATEXSIZE" val="26"/>
  <p:tag name="IGUANATEXCURSOR" val="2137"/>
  <p:tag name="TRANSPARENCY" val="True"/>
  <p:tag name="FILENAME" val=""/>
  <p:tag name="INPUTTYPE" val="0"/>
  <p:tag name="LATEXENGINEID" val="0"/>
  <p:tag name="TEMPFOLDER" val="C:\Users\chrdor01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n_i = e_i + f_i, \quad \nbar_i = e_i - f_i&#10;\end{align*}&#10;\end{document}"/>
  <p:tag name="IGUANATEXSIZE" val="26"/>
  <p:tag name="IGUANATEXCURSOR" val="2168"/>
  <p:tag name="TRANSPARENCY" val="True"/>
  <p:tag name="FILENAME" val=""/>
  <p:tag name="INPUTTYPE" val="0"/>
  <p:tag name="LATEXENGINEID" val="0"/>
  <p:tag name="TEMPFOLDER" val="C:\Users\chrdor01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1.5"/>
  <p:tag name="ORIGINALWIDTH" val="623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K = \sum_i e_i f_i&#10;\end{align*}&#10;\end{document}"/>
  <p:tag name="IGUANATEXSIZE" val="26"/>
  <p:tag name="IGUANATEXCURSOR" val="2077"/>
  <p:tag name="TRANSPARENCY" val="True"/>
  <p:tag name="FILENAME" val=""/>
  <p:tag name="INPUTTYPE" val="0"/>
  <p:tag name="LATEXENGINEID" val="0"/>
  <p:tag name="TEMPFOLDER" val="C:\Users\chrdor01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65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(a \dt K) \dt K = a&#10;\end{align*}&#10;\end{document}"/>
  <p:tag name="IGUANATEXSIZE" val="26"/>
  <p:tag name="IGUANATEXCURSOR" val="2077"/>
  <p:tag name="TRANSPARENCY" val="True"/>
  <p:tag name="FILENAME" val=""/>
  <p:tag name="INPUTTYPE" val="0"/>
  <p:tag name="LATEXENGINEID" val="0"/>
  <p:tag name="TEMPFOLDER" val="C:\Users\chrdor01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02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R K \Rrev = K&#10;\end{align*}&#10;\end{document}"/>
  <p:tag name="IGUANATEXSIZE" val="26"/>
  <p:tag name="IGUANATEXCURSOR" val="2139"/>
  <p:tag name="TRANSPARENCY" val="True"/>
  <p:tag name="FILENAME" val=""/>
  <p:tag name="INPUTTYPE" val="0"/>
  <p:tag name="LATEXENGINEID" val="0"/>
  <p:tag name="TEMPFOLDER" val="C:\Users\chrdor01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497.187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 = U \Lambda V&#10;\end{align*}&#10;\end{document}"/>
  <p:tag name="IGUANATEXSIZE" val="26"/>
  <p:tag name="IGUANATEXCURSOR" val="2113"/>
  <p:tag name="TRANSPARENCY" val="True"/>
  <p:tag name="FILENAME" val=""/>
  <p:tag name="INPUTTYPE" val="0"/>
  <p:tag name="LATEXENGINEID" val="0"/>
  <p:tag name="TEMPFOLDER" val="C:\Users\chrdor01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7356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ldm}{\bm{m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white}&#10;&#10;\begin{document}&#10;\begin{align*}&#10;\sigma_1 = \begin{pmatrix}&#10;0 &amp; 1 \\&#10;1 &amp; 0&#10;\end{pmatrix}&#10;\quad&#10;\sigma_2 = \begin{pmatrix}&#10;0 &amp; -i \\&#10;i &amp; 0&#10;\end{pmatrix}&#10;\quad&#10;\sigma_3 = \begin{pmatrix}&#10;1 &amp; 0 \\&#10;0 &amp; -1&#10;\end{pmatrix}&#10;\end{align*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"/>
  <p:tag name="ORIGINALWIDTH" val="107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\color{white}&#10;&#10;&#10;\begin{document}&#10;\begin{align*}&#10;\sigma_i \sigma_j = \delta_{ij} + i \epsilon_{ijk} \sigma_k&#10;\end{align*}&#10;\end{document}"/>
  <p:tag name="IGUANATEXSIZE" val="26"/>
  <p:tag name="IGUANATEXCURSOR" val="2077"/>
  <p:tag name="TRANSPARENCY" val="True"/>
  <p:tag name="FILENAME" val=""/>
  <p:tag name="INPUTTYPE" val="0"/>
  <p:tag name="LATEXENGINEID" val="0"/>
  <p:tag name="TEMPFOLDER" val="C:\Users\chrdor01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49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| \psi \ra \mapsto \rho R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4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[0,a_1,a_2,a_3,0,0,0,0]&#10;\end{align*}&#10;\end{document}"/>
  <p:tag name="IGUANATEXSIZE" val="26"/>
  <p:tag name="IGUANATEXCURSOR" val="2078"/>
  <p:tag name="TRANSPARENCY" val="True"/>
  <p:tag name="FILENAME" val=""/>
  <p:tag name="INPUTTYPE" val="0"/>
  <p:tag name="LATEXENGINEID" val="0"/>
  <p:tag name="TEMPFOLDER" val="C:\Users\chrdor01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15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[0,0,0,0,0,E_1,E_2,E_3,B_1,B_2,B_3,0,0,0,0,0]&#10;\end{align*}&#10;\end{document}"/>
  <p:tag name="IGUANATEXSIZE" val="26"/>
  <p:tag name="IGUANATEXCURSOR" val="2171"/>
  <p:tag name="TRANSPARENCY" val="True"/>
  <p:tag name="FILENAME" val=""/>
  <p:tag name="INPUTTYPE" val="0"/>
  <p:tag name="LATEXENGINEID" val="0"/>
  <p:tag name="TEMPFOLDER" val="C:\Users\chrdor01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7.25"/>
  <p:tag name="ORIGINALWIDTH" val="1116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\frac{-X \dt Y}{X\dt \ebar \, Y \dt \ebar} &#10;&amp;= -(\hat{x} \dt \hat{y} - 1 )\\&#10;&amp;= 2 \sin^2(\theta/2)   &#10;\end{align*}&#10;\end{document}"/>
  <p:tag name="IGUANATEXSIZE" val="26"/>
  <p:tag name="IGUANATEXCURSOR" val="2172"/>
  <p:tag name="TRANSPARENCY" val="True"/>
  <p:tag name="FILENAME" val=""/>
  <p:tag name="INPUTTYPE" val="0"/>
  <p:tag name="LATEXENGINEID" val="0"/>
  <p:tag name="TEMPFOLDER" val="C:\Users\chrdor01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8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[E_1,E_2,E_3]&#10;\end{align*}&#10;\end{document}"/>
  <p:tag name="IGUANATEXSIZE" val="26"/>
  <p:tag name="IGUANATEXCURSOR" val="2136"/>
  <p:tag name="TRANSPARENCY" val="True"/>
  <p:tag name="FILENAME" val=""/>
  <p:tag name="INPUTTYPE" val="0"/>
  <p:tag name="LATEXENGINEID" val="0"/>
  <p:tag name="TEMPFOLDER" val="C:\Users\chrdor01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6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[B_1,B_2,B_3]&#10;\end{align*}&#10;\end{document}"/>
  <p:tag name="IGUANATEXSIZE" val="26"/>
  <p:tag name="IGUANATEXCURSOR" val="2138"/>
  <p:tag name="TRANSPARENCY" val="True"/>
  <p:tag name="FILENAME" val=""/>
  <p:tag name="INPUTTYPE" val="0"/>
  <p:tag name="LATEXENGINEID" val="0"/>
  <p:tag name="TEMPFOLDER" val="C:\Users\chrdor01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1122.6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Bhat}{\hat{B}}&#10;&#10;\definecolor{myGrey}{RGB}{62,62,64}&#10;\color{myGrey}&#10;%\color{white}&#10;&#10;&#10;\begin{document}&#10;\begin{align*}&#10;[(a_1,1),(a_2,4),(a_3,8)]&#10;\end{align*}&#10;\end{document}"/>
  <p:tag name="IGUANATEXSIZE" val="26"/>
  <p:tag name="IGUANATEXCURSOR" val="2149"/>
  <p:tag name="TRANSPARENCY" val="True"/>
  <p:tag name="FILENAME" val=""/>
  <p:tag name="INPUTTYPE" val="0"/>
  <p:tag name="LATEXENGINEID" val="0"/>
  <p:tag name="TEMPFOLDER" val="C:\Users\chrdor01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160.479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B&#10;\end{align*}&#10;\end{document}"/>
  <p:tag name="IGUANATEXSIZE" val="26"/>
  <p:tag name="IGUANATEXCURSOR" val="2100"/>
  <p:tag name="TRANSPARENCY" val="True"/>
  <p:tag name="FILENAME" val=""/>
  <p:tag name="INPUTTYPE" val="0"/>
  <p:tag name="LATEXENGINEID" val="0"/>
  <p:tag name="TEMPFOLDER" val="C:\Users\chrdor01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484.439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\langle ABCD \rangle_0&#10;\end{align*}&#10;\end{document}"/>
  <p:tag name="IGUANATEXSIZE" val="22"/>
  <p:tag name="IGUANATEXCURSOR" val="2120"/>
  <p:tag name="TRANSPARENCY" val="True"/>
  <p:tag name="FILENAME" val=""/>
  <p:tag name="INPUTTYPE" val="0"/>
  <p:tag name="LATEXENGINEID" val="0"/>
  <p:tag name="TEMPFOLDER" val="C:\Users\chrdor01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25"/>
  <p:tag name="ORIGINALWIDTH" val="160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d(\hat{x},\hat{y}) &#10;= 2 \sin^{-1} \left( \frac{- X\dt Y}{2 X\dt \ebar \, Y \dt \ebar }\right)^{1/2}&#10;\end{align*}&#10;\end{document}"/>
  <p:tag name="IGUANATEXSIZE" val="26"/>
  <p:tag name="IGUANATEXCURSOR" val="2147"/>
  <p:tag name="TRANSPARENCY" val="True"/>
  <p:tag name="FILENAME" val=""/>
  <p:tag name="INPUTTYPE" val="0"/>
  <p:tag name="LATEXENGINEID" val="0"/>
  <p:tag name="TEMPFOLDER" val="C:\Users\chrdor01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860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X \wdg Y \wdg \ebar = \hat{x} \wdg \hat{y} \ebar&#10;\end{align*}&#10;\end{document}"/>
  <p:tag name="IGUANATEXSIZE" val="26"/>
  <p:tag name="IGUANATEXCURSOR" val="2145"/>
  <p:tag name="TRANSPARENCY" val="True"/>
  <p:tag name="FILENAME" val=""/>
  <p:tag name="INPUTTYPE" val="0"/>
  <p:tag name="LATEXENGINEID" val="0"/>
  <p:tag name="TEMPFOLDER" val="C:\Users\chrdor01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"/>
  <p:tag name="ORIGINALWIDTH" val="5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\ebar&#10;\end{align*}&#10;\end{document}"/>
  <p:tag name="IGUANATEXSIZE" val="26"/>
  <p:tag name="IGUANATEXCURSOR" val="2102"/>
  <p:tag name="TRANSPARENCY" val="True"/>
  <p:tag name="FILENAME" val=""/>
  <p:tag name="INPUTTYPE" val="0"/>
  <p:tag name="LATEXENGINEID" val="0"/>
  <p:tag name="TEMPFOLDER" val="C:\Users\chrdor01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3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R \ebar \Rrev = \ebar&#10;\end{align*}&#10;\end{document}"/>
  <p:tag name="IGUANATEXSIZE" val="26"/>
  <p:tag name="IGUANATEXCURSOR" val="2119"/>
  <p:tag name="TRANSPARENCY" val="True"/>
  <p:tag name="FILENAME" val=""/>
  <p:tag name="INPUTTYPE" val="0"/>
  <p:tag name="LATEXENGINEID" val="0"/>
  <p:tag name="TEMPFOLDER" val="C:\Users\chrdor01\temp\"/>
</p:tagLst>
</file>

<file path=ppt/theme/theme1.xml><?xml version="1.0" encoding="utf-8"?>
<a:theme xmlns:a="http://schemas.openxmlformats.org/drawingml/2006/main" name="Office Theme">
  <a:themeElements>
    <a:clrScheme name="Geometric Algebra">
      <a:dk1>
        <a:srgbClr val="3E3E40"/>
      </a:dk1>
      <a:lt1>
        <a:sysClr val="window" lastClr="FFFFFF"/>
      </a:lt1>
      <a:dk2>
        <a:srgbClr val="8C8C8C"/>
      </a:dk2>
      <a:lt2>
        <a:srgbClr val="35AFA9"/>
      </a:lt2>
      <a:accent1>
        <a:srgbClr val="007997"/>
      </a:accent1>
      <a:accent2>
        <a:srgbClr val="85E8BA"/>
      </a:accent2>
      <a:accent3>
        <a:srgbClr val="004983"/>
      </a:accent3>
      <a:accent4>
        <a:srgbClr val="F4F4F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0" rIns="0" bIns="0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7056</TotalTime>
  <Words>1256</Words>
  <Application>Microsoft Office PowerPoint</Application>
  <PresentationFormat>On-screen Show (16:9)</PresentationFormat>
  <Paragraphs>297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Geometric Algebra</vt:lpstr>
      <vt:lpstr>Euclidean geometry</vt:lpstr>
      <vt:lpstr>Spherical geometry</vt:lpstr>
      <vt:lpstr>Spherical geometry</vt:lpstr>
      <vt:lpstr>non-Euclidean geometry</vt:lpstr>
      <vt:lpstr>non-Euclidean geometry</vt:lpstr>
      <vt:lpstr>non-Euclidean distance</vt:lpstr>
      <vt:lpstr>non-Euclidean circles</vt:lpstr>
      <vt:lpstr>Unification</vt:lpstr>
      <vt:lpstr>Geometries and Klein</vt:lpstr>
      <vt:lpstr>Geometries and Klein</vt:lpstr>
      <vt:lpstr>Groups</vt:lpstr>
      <vt:lpstr>Unification</vt:lpstr>
      <vt:lpstr>Design of mathematics</vt:lpstr>
      <vt:lpstr>Spinors and twistors</vt:lpstr>
      <vt:lpstr>Twistors</vt:lpstr>
      <vt:lpstr>Forms and exterior calculus</vt:lpstr>
      <vt:lpstr>Implementation</vt:lpstr>
      <vt:lpstr>Large array</vt:lpstr>
      <vt:lpstr>Compact array</vt:lpstr>
      <vt:lpstr>Linked list</vt:lpstr>
      <vt:lpstr>Linked list</vt:lpstr>
      <vt:lpstr>Blade product</vt:lpstr>
      <vt:lpstr>Geometric product</vt:lpstr>
      <vt:lpstr>Why Haskell?</vt:lpstr>
      <vt:lpstr>Why Haskell?</vt:lpstr>
      <vt:lpstr>Why Haskell?</vt:lpstr>
      <vt:lpstr>Resources</vt:lpstr>
    </vt:vector>
  </TitlesOfParts>
  <Company>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Doran</dc:creator>
  <cp:lastModifiedBy>Chris Doran</cp:lastModifiedBy>
  <cp:revision>383</cp:revision>
  <dcterms:created xsi:type="dcterms:W3CDTF">2015-03-03T13:28:34Z</dcterms:created>
  <dcterms:modified xsi:type="dcterms:W3CDTF">2015-11-20T16:13:39Z</dcterms:modified>
</cp:coreProperties>
</file>